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736" r:id="rId1"/>
  </p:sldMasterIdLst>
  <p:notesMasterIdLst>
    <p:notesMasterId r:id="rId18"/>
  </p:notesMasterIdLst>
  <p:handoutMasterIdLst>
    <p:handoutMasterId r:id="rId19"/>
  </p:handoutMasterIdLst>
  <p:sldIdLst>
    <p:sldId id="376" r:id="rId2"/>
    <p:sldId id="561" r:id="rId3"/>
    <p:sldId id="385" r:id="rId4"/>
    <p:sldId id="389" r:id="rId5"/>
    <p:sldId id="379" r:id="rId6"/>
    <p:sldId id="386" r:id="rId7"/>
    <p:sldId id="388" r:id="rId8"/>
    <p:sldId id="382" r:id="rId9"/>
    <p:sldId id="383" r:id="rId10"/>
    <p:sldId id="384" r:id="rId11"/>
    <p:sldId id="579" r:id="rId12"/>
    <p:sldId id="576" r:id="rId13"/>
    <p:sldId id="578" r:id="rId14"/>
    <p:sldId id="580" r:id="rId15"/>
    <p:sldId id="387" r:id="rId16"/>
    <p:sldId id="378" r:id="rId17"/>
  </p:sldIdLst>
  <p:sldSz cx="13004800" cy="9753600"/>
  <p:notesSz cx="6797675" cy="9926638"/>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extLst>
    <p:ext uri="{EFAFB233-063F-42B5-8137-9DF3F51BA10A}">
      <p15:sldGuideLst xmlns:p15="http://schemas.microsoft.com/office/powerpoint/2012/main">
        <p15:guide id="4" pos="422" userDrawn="1">
          <p15:clr>
            <a:srgbClr val="A4A3A4"/>
          </p15:clr>
        </p15:guide>
        <p15:guide id="5" orient="horz" pos="5657" userDrawn="1">
          <p15:clr>
            <a:srgbClr val="A4A3A4"/>
          </p15:clr>
        </p15:guide>
        <p15:guide id="6" orient="horz" pos="3662" userDrawn="1">
          <p15:clr>
            <a:srgbClr val="A4A3A4"/>
          </p15:clr>
        </p15:guide>
        <p15:guide id="7" pos="4345" userDrawn="1">
          <p15:clr>
            <a:srgbClr val="A4A3A4"/>
          </p15:clr>
        </p15:guide>
        <p15:guide id="9" orient="horz" pos="193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entina.innocenzi1@outlook.it" initials="v" lastIdx="1" clrIdx="0">
    <p:extLst>
      <p:ext uri="{19B8F6BF-5375-455C-9EA6-DF929625EA0E}">
        <p15:presenceInfo xmlns:p15="http://schemas.microsoft.com/office/powerpoint/2012/main" userId="84dbec736bc7e29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FFFFFF"/>
    <a:srgbClr val="FFCCFF"/>
    <a:srgbClr val="CCFFCC"/>
    <a:srgbClr val="FFFFCC"/>
    <a:srgbClr val="DDDDDD"/>
    <a:srgbClr val="EAEAEA"/>
    <a:srgbClr val="FFFF66"/>
    <a:srgbClr val="FFCC66"/>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78337" autoAdjust="0"/>
  </p:normalViewPr>
  <p:slideViewPr>
    <p:cSldViewPr snapToGrid="0" snapToObjects="1" showGuides="1">
      <p:cViewPr varScale="1">
        <p:scale>
          <a:sx n="72" d="100"/>
          <a:sy n="72" d="100"/>
        </p:scale>
        <p:origin x="72" y="156"/>
      </p:cViewPr>
      <p:guideLst>
        <p:guide pos="422"/>
        <p:guide orient="horz" pos="5657"/>
        <p:guide orient="horz" pos="3662"/>
        <p:guide pos="4345"/>
        <p:guide orient="horz" pos="1938"/>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63" d="100"/>
          <a:sy n="63" d="100"/>
        </p:scale>
        <p:origin x="255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814F55A-2539-4275-AD6D-AD228F2FF9C4}" type="datetimeFigureOut">
              <a:rPr lang="en-US" smtClean="0"/>
              <a:t>9/17/2020</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BFBA62A-0936-4DE0-994D-DDD159EA36EF}" type="slidenum">
              <a:rPr lang="en-US" smtClean="0"/>
              <a:t>‹#›</a:t>
            </a:fld>
            <a:endParaRPr lang="en-US"/>
          </a:p>
        </p:txBody>
      </p:sp>
    </p:spTree>
    <p:extLst>
      <p:ext uri="{BB962C8B-B14F-4D97-AF65-F5344CB8AC3E}">
        <p14:creationId xmlns:p14="http://schemas.microsoft.com/office/powerpoint/2010/main" val="3164378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 name="Shape 48"/>
          <p:cNvSpPr>
            <a:spLocks noGrp="1" noRot="1" noChangeAspect="1"/>
          </p:cNvSpPr>
          <p:nvPr>
            <p:ph type="sldImg"/>
          </p:nvPr>
        </p:nvSpPr>
        <p:spPr>
          <a:xfrm>
            <a:off x="917575" y="744538"/>
            <a:ext cx="4962525" cy="3722687"/>
          </a:xfrm>
          <a:prstGeom prst="rect">
            <a:avLst/>
          </a:prstGeom>
        </p:spPr>
        <p:txBody>
          <a:bodyPr/>
          <a:lstStyle/>
          <a:p>
            <a:pPr lvl="0"/>
            <a:endParaRPr/>
          </a:p>
        </p:txBody>
      </p:sp>
      <p:sp>
        <p:nvSpPr>
          <p:cNvPr id="49" name="Shape 49"/>
          <p:cNvSpPr>
            <a:spLocks noGrp="1"/>
          </p:cNvSpPr>
          <p:nvPr>
            <p:ph type="body" sz="quarter" idx="1"/>
          </p:nvPr>
        </p:nvSpPr>
        <p:spPr>
          <a:xfrm>
            <a:off x="906357" y="4715153"/>
            <a:ext cx="4984962" cy="4466987"/>
          </a:xfrm>
          <a:prstGeom prst="rect">
            <a:avLst/>
          </a:prstGeom>
        </p:spPr>
        <p:txBody>
          <a:bodyPr/>
          <a:lstStyle/>
          <a:p>
            <a:pPr lvl="0"/>
            <a:endParaRPr/>
          </a:p>
        </p:txBody>
      </p:sp>
    </p:spTree>
    <p:extLst>
      <p:ext uri="{BB962C8B-B14F-4D97-AF65-F5344CB8AC3E}">
        <p14:creationId xmlns:p14="http://schemas.microsoft.com/office/powerpoint/2010/main" val="1244136114"/>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7" name="Segnaposto testo 7"/>
          <p:cNvSpPr>
            <a:spLocks noGrp="1"/>
          </p:cNvSpPr>
          <p:nvPr>
            <p:ph type="body" sz="quarter" idx="10" hasCustomPrompt="1"/>
          </p:nvPr>
        </p:nvSpPr>
        <p:spPr>
          <a:xfrm>
            <a:off x="763129" y="2564838"/>
            <a:ext cx="9268178" cy="1219770"/>
          </a:xfrm>
          <a:prstGeom prst="rect">
            <a:avLst/>
          </a:prstGeom>
        </p:spPr>
        <p:txBody>
          <a:bodyPr>
            <a:noAutofit/>
          </a:bodyPr>
          <a:lstStyle>
            <a:lvl1pPr marL="0" indent="0">
              <a:buNone/>
              <a:defRPr sz="5120" b="1" i="0">
                <a:solidFill>
                  <a:srgbClr val="223D97"/>
                </a:solidFill>
                <a:latin typeface="Arial"/>
                <a:cs typeface="Arial"/>
              </a:defRPr>
            </a:lvl1pPr>
          </a:lstStyle>
          <a:p>
            <a:pPr lvl="0"/>
            <a:r>
              <a:rPr lang="en-US" noProof="0" dirty="0"/>
              <a:t>PRESENTATION TITLE</a:t>
            </a:r>
          </a:p>
        </p:txBody>
      </p:sp>
      <p:sp>
        <p:nvSpPr>
          <p:cNvPr id="8" name="Segnaposto testo 9"/>
          <p:cNvSpPr>
            <a:spLocks noGrp="1"/>
          </p:cNvSpPr>
          <p:nvPr>
            <p:ph type="body" sz="quarter" idx="11" hasCustomPrompt="1"/>
          </p:nvPr>
        </p:nvSpPr>
        <p:spPr>
          <a:xfrm>
            <a:off x="763131" y="3813280"/>
            <a:ext cx="5450276" cy="789861"/>
          </a:xfrm>
          <a:prstGeom prst="rect">
            <a:avLst/>
          </a:prstGeom>
        </p:spPr>
        <p:txBody>
          <a:bodyPr>
            <a:noAutofit/>
          </a:bodyPr>
          <a:lstStyle>
            <a:lvl1pPr marL="0" indent="0">
              <a:buNone/>
              <a:defRPr sz="3413" b="0" i="0">
                <a:solidFill>
                  <a:srgbClr val="223D97"/>
                </a:solidFill>
                <a:latin typeface="Arial"/>
                <a:cs typeface="Arial"/>
              </a:defRPr>
            </a:lvl1pPr>
          </a:lstStyle>
          <a:p>
            <a:pPr lvl="0"/>
            <a:r>
              <a:rPr lang="en-US" noProof="0" dirty="0"/>
              <a:t>Presentation subtitle</a:t>
            </a:r>
          </a:p>
        </p:txBody>
      </p:sp>
    </p:spTree>
    <p:extLst>
      <p:ext uri="{BB962C8B-B14F-4D97-AF65-F5344CB8AC3E}">
        <p14:creationId xmlns:p14="http://schemas.microsoft.com/office/powerpoint/2010/main" val="101230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ing">
    <p:spTree>
      <p:nvGrpSpPr>
        <p:cNvPr id="1" name=""/>
        <p:cNvGrpSpPr/>
        <p:nvPr/>
      </p:nvGrpSpPr>
      <p:grpSpPr>
        <a:xfrm>
          <a:off x="0" y="0"/>
          <a:ext cx="0" cy="0"/>
          <a:chOff x="0" y="0"/>
          <a:chExt cx="0" cy="0"/>
        </a:xfrm>
      </p:grpSpPr>
      <p:sp>
        <p:nvSpPr>
          <p:cNvPr id="3" name="CasellaDiTesto 2"/>
          <p:cNvSpPr txBox="1"/>
          <p:nvPr userDrawn="1"/>
        </p:nvSpPr>
        <p:spPr>
          <a:xfrm>
            <a:off x="1126234" y="2096637"/>
            <a:ext cx="7713631" cy="880241"/>
          </a:xfrm>
          <a:prstGeom prst="rect">
            <a:avLst/>
          </a:prstGeom>
          <a:noFill/>
        </p:spPr>
        <p:txBody>
          <a:bodyPr wrap="square" rtlCol="0">
            <a:spAutoFit/>
          </a:bodyPr>
          <a:lstStyle/>
          <a:p>
            <a:r>
              <a:rPr lang="en-US" sz="5120" b="1" i="0" noProof="0" dirty="0">
                <a:solidFill>
                  <a:schemeClr val="accent1"/>
                </a:solidFill>
                <a:latin typeface="Arial"/>
                <a:cs typeface="Arial"/>
              </a:rPr>
              <a:t>THANK</a:t>
            </a:r>
            <a:r>
              <a:rPr lang="en-US" sz="5120" b="1" i="0" baseline="0" noProof="0" dirty="0">
                <a:solidFill>
                  <a:schemeClr val="accent1"/>
                </a:solidFill>
                <a:latin typeface="Arial"/>
                <a:cs typeface="Arial"/>
              </a:rPr>
              <a:t> YOU</a:t>
            </a:r>
            <a:endParaRPr lang="en-US" sz="5120" b="1" i="0" noProof="0" dirty="0">
              <a:solidFill>
                <a:schemeClr val="accent1"/>
              </a:solidFill>
              <a:latin typeface="Arial"/>
              <a:cs typeface="Arial"/>
            </a:endParaRPr>
          </a:p>
        </p:txBody>
      </p:sp>
    </p:spTree>
    <p:extLst>
      <p:ext uri="{BB962C8B-B14F-4D97-AF65-F5344CB8AC3E}">
        <p14:creationId xmlns:p14="http://schemas.microsoft.com/office/powerpoint/2010/main" val="3125746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Section_title">
    <p:spTree>
      <p:nvGrpSpPr>
        <p:cNvPr id="1" name=""/>
        <p:cNvGrpSpPr/>
        <p:nvPr/>
      </p:nvGrpSpPr>
      <p:grpSpPr>
        <a:xfrm>
          <a:off x="0" y="0"/>
          <a:ext cx="0" cy="0"/>
          <a:chOff x="0" y="0"/>
          <a:chExt cx="0" cy="0"/>
        </a:xfrm>
      </p:grpSpPr>
      <p:sp>
        <p:nvSpPr>
          <p:cNvPr id="8" name="Segnaposto testo 7"/>
          <p:cNvSpPr>
            <a:spLocks noGrp="1"/>
          </p:cNvSpPr>
          <p:nvPr>
            <p:ph type="body" sz="quarter" idx="10" hasCustomPrompt="1"/>
          </p:nvPr>
        </p:nvSpPr>
        <p:spPr>
          <a:xfrm>
            <a:off x="763129" y="2564838"/>
            <a:ext cx="9268178" cy="1219770"/>
          </a:xfrm>
          <a:prstGeom prst="rect">
            <a:avLst/>
          </a:prstGeom>
        </p:spPr>
        <p:txBody>
          <a:bodyPr>
            <a:noAutofit/>
          </a:bodyPr>
          <a:lstStyle>
            <a:lvl1pPr marL="0" indent="0">
              <a:buNone/>
              <a:defRPr sz="5120" b="1" i="0">
                <a:solidFill>
                  <a:schemeClr val="bg2"/>
                </a:solidFill>
                <a:latin typeface="Arial"/>
                <a:cs typeface="Arial"/>
              </a:defRPr>
            </a:lvl1pPr>
          </a:lstStyle>
          <a:p>
            <a:pPr lvl="0"/>
            <a:r>
              <a:rPr lang="en-US" noProof="0" dirty="0"/>
              <a:t>SECTION TITLE</a:t>
            </a:r>
          </a:p>
        </p:txBody>
      </p:sp>
      <p:sp>
        <p:nvSpPr>
          <p:cNvPr id="10" name="Segnaposto testo 9"/>
          <p:cNvSpPr>
            <a:spLocks noGrp="1"/>
          </p:cNvSpPr>
          <p:nvPr>
            <p:ph type="body" sz="quarter" idx="11" hasCustomPrompt="1"/>
          </p:nvPr>
        </p:nvSpPr>
        <p:spPr>
          <a:xfrm>
            <a:off x="763131" y="3813280"/>
            <a:ext cx="5450276" cy="789861"/>
          </a:xfrm>
          <a:prstGeom prst="rect">
            <a:avLst/>
          </a:prstGeom>
        </p:spPr>
        <p:txBody>
          <a:bodyPr>
            <a:noAutofit/>
          </a:bodyPr>
          <a:lstStyle>
            <a:lvl1pPr marL="0" indent="0">
              <a:buNone/>
              <a:defRPr sz="3413" b="0" i="0">
                <a:solidFill>
                  <a:srgbClr val="FFFFFF"/>
                </a:solidFill>
                <a:latin typeface="Arial"/>
                <a:cs typeface="Arial"/>
              </a:defRPr>
            </a:lvl1pPr>
          </a:lstStyle>
          <a:p>
            <a:pPr lvl="0"/>
            <a:r>
              <a:rPr lang="en-US" noProof="0" dirty="0"/>
              <a:t>Subtitle</a:t>
            </a:r>
          </a:p>
        </p:txBody>
      </p:sp>
      <p:sp>
        <p:nvSpPr>
          <p:cNvPr id="5" name="CasellaDiTesto 9"/>
          <p:cNvSpPr txBox="1"/>
          <p:nvPr userDrawn="1"/>
        </p:nvSpPr>
        <p:spPr>
          <a:xfrm>
            <a:off x="-17184" y="9471758"/>
            <a:ext cx="10020018" cy="267446"/>
          </a:xfrm>
          <a:prstGeom prst="rect">
            <a:avLst/>
          </a:prstGeom>
          <a:noFill/>
        </p:spPr>
        <p:txBody>
          <a:bodyPr wrap="square" rtlCol="0">
            <a:spAutoFit/>
          </a:bodyPr>
          <a:lstStyle/>
          <a:p>
            <a:pPr marL="0" marR="0" indent="0" algn="l" defTabSz="650230" rtl="0" eaLnBrk="1" fontAlgn="auto" latinLnBrk="0" hangingPunct="1">
              <a:lnSpc>
                <a:spcPct val="100000"/>
              </a:lnSpc>
              <a:spcBef>
                <a:spcPts val="0"/>
              </a:spcBef>
              <a:spcAft>
                <a:spcPts val="0"/>
              </a:spcAft>
              <a:buClrTx/>
              <a:buSzTx/>
              <a:buFontTx/>
              <a:buNone/>
              <a:tabLst/>
              <a:defRPr/>
            </a:pPr>
            <a:r>
              <a:rPr lang="en-US" sz="1138" b="0" i="0" kern="1200" noProof="0" dirty="0">
                <a:solidFill>
                  <a:schemeClr val="bg2"/>
                </a:solidFill>
                <a:latin typeface="Arial"/>
                <a:ea typeface="+mn-ea"/>
                <a:cs typeface="Arial"/>
              </a:rPr>
              <a:t>Confidential - LFoundry </a:t>
            </a:r>
            <a:r>
              <a:rPr lang="en-US" sz="1138" b="0" i="0" kern="1200" noProof="0" dirty="0" err="1">
                <a:solidFill>
                  <a:schemeClr val="bg2"/>
                </a:solidFill>
                <a:latin typeface="Arial"/>
                <a:ea typeface="+mn-ea"/>
                <a:cs typeface="Arial"/>
              </a:rPr>
              <a:t>S.r.l</a:t>
            </a:r>
            <a:r>
              <a:rPr lang="en-US" sz="1138" b="0" i="0" kern="1200" noProof="0" dirty="0">
                <a:solidFill>
                  <a:schemeClr val="bg2"/>
                </a:solidFill>
                <a:latin typeface="Arial"/>
                <a:ea typeface="+mn-ea"/>
                <a:cs typeface="Arial"/>
              </a:rPr>
              <a:t>. All rights reserved.</a:t>
            </a:r>
          </a:p>
        </p:txBody>
      </p:sp>
      <p:sp>
        <p:nvSpPr>
          <p:cNvPr id="6" name="Rettangolo 5"/>
          <p:cNvSpPr/>
          <p:nvPr userDrawn="1"/>
        </p:nvSpPr>
        <p:spPr>
          <a:xfrm>
            <a:off x="12433277" y="9327236"/>
            <a:ext cx="550151" cy="311175"/>
          </a:xfrm>
          <a:prstGeom prst="rect">
            <a:avLst/>
          </a:prstGeom>
        </p:spPr>
        <p:txBody>
          <a:bodyPr wrap="none">
            <a:spAutoFit/>
          </a:bodyPr>
          <a:lstStyle/>
          <a:p>
            <a:fld id="{86CB4B4D-7CA3-9044-876B-883B54F8677D}" type="slidenum">
              <a:rPr lang="en-US" sz="1422" noProof="0" smtClean="0">
                <a:solidFill>
                  <a:schemeClr val="bg1"/>
                </a:solidFill>
                <a:latin typeface="Arial"/>
                <a:cs typeface="Arial"/>
              </a:rPr>
              <a:pPr/>
              <a:t>‹#›</a:t>
            </a:fld>
            <a:endParaRPr lang="en-US" sz="1422" noProof="0" dirty="0">
              <a:solidFill>
                <a:schemeClr val="bg1"/>
              </a:solidFill>
              <a:latin typeface="Arial"/>
              <a:cs typeface="Arial"/>
            </a:endParaRPr>
          </a:p>
        </p:txBody>
      </p:sp>
    </p:spTree>
    <p:extLst>
      <p:ext uri="{BB962C8B-B14F-4D97-AF65-F5344CB8AC3E}">
        <p14:creationId xmlns:p14="http://schemas.microsoft.com/office/powerpoint/2010/main" val="1894450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Section_title">
    <p:spTree>
      <p:nvGrpSpPr>
        <p:cNvPr id="1" name=""/>
        <p:cNvGrpSpPr/>
        <p:nvPr/>
      </p:nvGrpSpPr>
      <p:grpSpPr>
        <a:xfrm>
          <a:off x="0" y="0"/>
          <a:ext cx="0" cy="0"/>
          <a:chOff x="0" y="0"/>
          <a:chExt cx="0" cy="0"/>
        </a:xfrm>
      </p:grpSpPr>
      <p:sp>
        <p:nvSpPr>
          <p:cNvPr id="7" name="Segnaposto testo 7"/>
          <p:cNvSpPr>
            <a:spLocks noGrp="1"/>
          </p:cNvSpPr>
          <p:nvPr>
            <p:ph type="body" sz="quarter" idx="10" hasCustomPrompt="1"/>
          </p:nvPr>
        </p:nvSpPr>
        <p:spPr>
          <a:xfrm>
            <a:off x="763129" y="2564838"/>
            <a:ext cx="9268178" cy="1219770"/>
          </a:xfrm>
          <a:prstGeom prst="rect">
            <a:avLst/>
          </a:prstGeom>
        </p:spPr>
        <p:txBody>
          <a:bodyPr>
            <a:noAutofit/>
          </a:bodyPr>
          <a:lstStyle>
            <a:lvl1pPr marL="0" indent="0">
              <a:buNone/>
              <a:defRPr sz="5120" b="1" i="0">
                <a:solidFill>
                  <a:schemeClr val="bg2"/>
                </a:solidFill>
                <a:latin typeface="Arial"/>
                <a:cs typeface="Arial"/>
              </a:defRPr>
            </a:lvl1pPr>
          </a:lstStyle>
          <a:p>
            <a:pPr lvl="0"/>
            <a:r>
              <a:rPr lang="en-US" noProof="0" dirty="0"/>
              <a:t>SECTION TITLE</a:t>
            </a:r>
          </a:p>
        </p:txBody>
      </p:sp>
      <p:sp>
        <p:nvSpPr>
          <p:cNvPr id="8" name="Segnaposto testo 9"/>
          <p:cNvSpPr>
            <a:spLocks noGrp="1"/>
          </p:cNvSpPr>
          <p:nvPr>
            <p:ph type="body" sz="quarter" idx="11" hasCustomPrompt="1"/>
          </p:nvPr>
        </p:nvSpPr>
        <p:spPr>
          <a:xfrm>
            <a:off x="763131" y="3813280"/>
            <a:ext cx="5450276" cy="789861"/>
          </a:xfrm>
          <a:prstGeom prst="rect">
            <a:avLst/>
          </a:prstGeom>
        </p:spPr>
        <p:txBody>
          <a:bodyPr>
            <a:noAutofit/>
          </a:bodyPr>
          <a:lstStyle>
            <a:lvl1pPr marL="0" indent="0">
              <a:buNone/>
              <a:defRPr sz="3413" b="0" i="0">
                <a:solidFill>
                  <a:srgbClr val="FFFFFF"/>
                </a:solidFill>
                <a:latin typeface="Arial"/>
                <a:cs typeface="Arial"/>
              </a:defRPr>
            </a:lvl1pPr>
          </a:lstStyle>
          <a:p>
            <a:pPr lvl="0"/>
            <a:r>
              <a:rPr lang="en-US" noProof="0" dirty="0"/>
              <a:t>Subtitle</a:t>
            </a:r>
          </a:p>
        </p:txBody>
      </p:sp>
      <p:sp>
        <p:nvSpPr>
          <p:cNvPr id="5" name="CasellaDiTesto 9"/>
          <p:cNvSpPr txBox="1"/>
          <p:nvPr userDrawn="1"/>
        </p:nvSpPr>
        <p:spPr>
          <a:xfrm>
            <a:off x="-17184" y="9471758"/>
            <a:ext cx="10020018" cy="267446"/>
          </a:xfrm>
          <a:prstGeom prst="rect">
            <a:avLst/>
          </a:prstGeom>
          <a:noFill/>
        </p:spPr>
        <p:txBody>
          <a:bodyPr wrap="square" rtlCol="0">
            <a:spAutoFit/>
          </a:bodyPr>
          <a:lstStyle/>
          <a:p>
            <a:pPr marL="0" marR="0" indent="0" algn="l" defTabSz="650230" rtl="0" eaLnBrk="1" fontAlgn="auto" latinLnBrk="0" hangingPunct="1">
              <a:lnSpc>
                <a:spcPct val="100000"/>
              </a:lnSpc>
              <a:spcBef>
                <a:spcPts val="0"/>
              </a:spcBef>
              <a:spcAft>
                <a:spcPts val="0"/>
              </a:spcAft>
              <a:buClrTx/>
              <a:buSzTx/>
              <a:buFontTx/>
              <a:buNone/>
              <a:tabLst/>
              <a:defRPr/>
            </a:pPr>
            <a:r>
              <a:rPr lang="en-US" sz="1138" b="0" i="0" kern="1200" noProof="0" dirty="0">
                <a:solidFill>
                  <a:schemeClr val="bg2"/>
                </a:solidFill>
                <a:latin typeface="Arial"/>
                <a:ea typeface="+mn-ea"/>
                <a:cs typeface="Arial"/>
              </a:rPr>
              <a:t>Confidential - LFoundry </a:t>
            </a:r>
            <a:r>
              <a:rPr lang="en-US" sz="1138" b="0" i="0" kern="1200" noProof="0" dirty="0" err="1">
                <a:solidFill>
                  <a:schemeClr val="bg2"/>
                </a:solidFill>
                <a:latin typeface="Arial"/>
                <a:ea typeface="+mn-ea"/>
                <a:cs typeface="Arial"/>
              </a:rPr>
              <a:t>S.r.l</a:t>
            </a:r>
            <a:r>
              <a:rPr lang="en-US" sz="1138" b="0" i="0" kern="1200" noProof="0" dirty="0">
                <a:solidFill>
                  <a:schemeClr val="bg2"/>
                </a:solidFill>
                <a:latin typeface="Arial"/>
                <a:ea typeface="+mn-ea"/>
                <a:cs typeface="Arial"/>
              </a:rPr>
              <a:t>. All rights reserved.</a:t>
            </a:r>
          </a:p>
        </p:txBody>
      </p:sp>
      <p:sp>
        <p:nvSpPr>
          <p:cNvPr id="6" name="Rettangolo 5"/>
          <p:cNvSpPr/>
          <p:nvPr userDrawn="1"/>
        </p:nvSpPr>
        <p:spPr>
          <a:xfrm>
            <a:off x="12433277" y="9327236"/>
            <a:ext cx="550151" cy="311175"/>
          </a:xfrm>
          <a:prstGeom prst="rect">
            <a:avLst/>
          </a:prstGeom>
        </p:spPr>
        <p:txBody>
          <a:bodyPr wrap="none">
            <a:spAutoFit/>
          </a:bodyPr>
          <a:lstStyle/>
          <a:p>
            <a:fld id="{86CB4B4D-7CA3-9044-876B-883B54F8677D}" type="slidenum">
              <a:rPr lang="en-US" sz="1422" noProof="0" smtClean="0">
                <a:solidFill>
                  <a:schemeClr val="bg1"/>
                </a:solidFill>
                <a:latin typeface="Arial"/>
                <a:cs typeface="Arial"/>
              </a:rPr>
              <a:pPr/>
              <a:t>‹#›</a:t>
            </a:fld>
            <a:endParaRPr lang="en-US" sz="1422" noProof="0" dirty="0">
              <a:solidFill>
                <a:schemeClr val="bg1"/>
              </a:solidFill>
              <a:latin typeface="Arial"/>
              <a:cs typeface="Arial"/>
            </a:endParaRPr>
          </a:p>
        </p:txBody>
      </p:sp>
    </p:spTree>
    <p:extLst>
      <p:ext uri="{BB962C8B-B14F-4D97-AF65-F5344CB8AC3E}">
        <p14:creationId xmlns:p14="http://schemas.microsoft.com/office/powerpoint/2010/main" val="282138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_title">
    <p:spTree>
      <p:nvGrpSpPr>
        <p:cNvPr id="1" name=""/>
        <p:cNvGrpSpPr/>
        <p:nvPr/>
      </p:nvGrpSpPr>
      <p:grpSpPr>
        <a:xfrm>
          <a:off x="0" y="0"/>
          <a:ext cx="0" cy="0"/>
          <a:chOff x="0" y="0"/>
          <a:chExt cx="0" cy="0"/>
        </a:xfrm>
      </p:grpSpPr>
      <p:sp>
        <p:nvSpPr>
          <p:cNvPr id="6" name="Segnaposto testo 7"/>
          <p:cNvSpPr>
            <a:spLocks noGrp="1"/>
          </p:cNvSpPr>
          <p:nvPr>
            <p:ph type="body" sz="quarter" idx="10" hasCustomPrompt="1"/>
          </p:nvPr>
        </p:nvSpPr>
        <p:spPr>
          <a:xfrm>
            <a:off x="763129" y="2564838"/>
            <a:ext cx="9268178" cy="1219770"/>
          </a:xfrm>
          <a:prstGeom prst="rect">
            <a:avLst/>
          </a:prstGeom>
        </p:spPr>
        <p:txBody>
          <a:bodyPr>
            <a:noAutofit/>
          </a:bodyPr>
          <a:lstStyle>
            <a:lvl1pPr marL="0" indent="0">
              <a:buNone/>
              <a:defRPr sz="5120" b="1" i="0">
                <a:solidFill>
                  <a:schemeClr val="bg1"/>
                </a:solidFill>
                <a:latin typeface="Arial"/>
                <a:cs typeface="Arial"/>
              </a:defRPr>
            </a:lvl1pPr>
          </a:lstStyle>
          <a:p>
            <a:pPr lvl="0"/>
            <a:r>
              <a:rPr lang="en-US" noProof="0" dirty="0"/>
              <a:t>SECTION TITLE</a:t>
            </a:r>
          </a:p>
        </p:txBody>
      </p:sp>
      <p:sp>
        <p:nvSpPr>
          <p:cNvPr id="7" name="Segnaposto testo 9"/>
          <p:cNvSpPr>
            <a:spLocks noGrp="1"/>
          </p:cNvSpPr>
          <p:nvPr>
            <p:ph type="body" sz="quarter" idx="11" hasCustomPrompt="1"/>
          </p:nvPr>
        </p:nvSpPr>
        <p:spPr>
          <a:xfrm>
            <a:off x="763131" y="3813280"/>
            <a:ext cx="5450276" cy="789861"/>
          </a:xfrm>
          <a:prstGeom prst="rect">
            <a:avLst/>
          </a:prstGeom>
        </p:spPr>
        <p:txBody>
          <a:bodyPr>
            <a:noAutofit/>
          </a:bodyPr>
          <a:lstStyle>
            <a:lvl1pPr marL="0" indent="0">
              <a:buNone/>
              <a:defRPr sz="3413" b="0" i="0">
                <a:solidFill>
                  <a:schemeClr val="bg1"/>
                </a:solidFill>
                <a:latin typeface="Arial"/>
                <a:cs typeface="Arial"/>
              </a:defRPr>
            </a:lvl1pPr>
          </a:lstStyle>
          <a:p>
            <a:pPr lvl="0"/>
            <a:r>
              <a:rPr lang="en-US" noProof="0" dirty="0"/>
              <a:t>Subtitle</a:t>
            </a:r>
          </a:p>
        </p:txBody>
      </p:sp>
      <p:sp>
        <p:nvSpPr>
          <p:cNvPr id="4" name="CasellaDiTesto 9"/>
          <p:cNvSpPr txBox="1"/>
          <p:nvPr userDrawn="1"/>
        </p:nvSpPr>
        <p:spPr>
          <a:xfrm>
            <a:off x="-17184" y="9471758"/>
            <a:ext cx="10020018" cy="267446"/>
          </a:xfrm>
          <a:prstGeom prst="rect">
            <a:avLst/>
          </a:prstGeom>
          <a:noFill/>
        </p:spPr>
        <p:txBody>
          <a:bodyPr wrap="square" rtlCol="0">
            <a:spAutoFit/>
          </a:bodyPr>
          <a:lstStyle/>
          <a:p>
            <a:pPr marL="0" marR="0" indent="0" algn="l" defTabSz="650230" rtl="0" eaLnBrk="1" fontAlgn="auto" latinLnBrk="0" hangingPunct="1">
              <a:lnSpc>
                <a:spcPct val="100000"/>
              </a:lnSpc>
              <a:spcBef>
                <a:spcPts val="0"/>
              </a:spcBef>
              <a:spcAft>
                <a:spcPts val="0"/>
              </a:spcAft>
              <a:buClrTx/>
              <a:buSzTx/>
              <a:buFontTx/>
              <a:buNone/>
              <a:tabLst/>
              <a:defRPr/>
            </a:pPr>
            <a:r>
              <a:rPr lang="en-US" sz="1138" b="0" i="0" kern="1200" noProof="0" dirty="0">
                <a:solidFill>
                  <a:schemeClr val="bg2"/>
                </a:solidFill>
                <a:latin typeface="Arial"/>
                <a:ea typeface="+mn-ea"/>
                <a:cs typeface="Arial"/>
              </a:rPr>
              <a:t>Confidential - LFoundry </a:t>
            </a:r>
            <a:r>
              <a:rPr lang="en-US" sz="1138" b="0" i="0" kern="1200" noProof="0" dirty="0" err="1">
                <a:solidFill>
                  <a:schemeClr val="bg2"/>
                </a:solidFill>
                <a:latin typeface="Arial"/>
                <a:ea typeface="+mn-ea"/>
                <a:cs typeface="Arial"/>
              </a:rPr>
              <a:t>S.r.l</a:t>
            </a:r>
            <a:r>
              <a:rPr lang="en-US" sz="1138" b="0" i="0" kern="1200" noProof="0" dirty="0">
                <a:solidFill>
                  <a:schemeClr val="bg2"/>
                </a:solidFill>
                <a:latin typeface="Arial"/>
                <a:ea typeface="+mn-ea"/>
                <a:cs typeface="Arial"/>
              </a:rPr>
              <a:t>. All rights reserved.</a:t>
            </a:r>
          </a:p>
        </p:txBody>
      </p:sp>
      <p:sp>
        <p:nvSpPr>
          <p:cNvPr id="5" name="Rettangolo 4"/>
          <p:cNvSpPr/>
          <p:nvPr userDrawn="1"/>
        </p:nvSpPr>
        <p:spPr>
          <a:xfrm>
            <a:off x="12433277" y="9327236"/>
            <a:ext cx="550151" cy="311175"/>
          </a:xfrm>
          <a:prstGeom prst="rect">
            <a:avLst/>
          </a:prstGeom>
        </p:spPr>
        <p:txBody>
          <a:bodyPr wrap="none">
            <a:spAutoFit/>
          </a:bodyPr>
          <a:lstStyle/>
          <a:p>
            <a:fld id="{86CB4B4D-7CA3-9044-876B-883B54F8677D}" type="slidenum">
              <a:rPr lang="en-US" sz="1422" noProof="0" smtClean="0">
                <a:solidFill>
                  <a:schemeClr val="bg1"/>
                </a:solidFill>
                <a:latin typeface="Arial"/>
                <a:cs typeface="Arial"/>
              </a:rPr>
              <a:pPr/>
              <a:t>‹#›</a:t>
            </a:fld>
            <a:endParaRPr lang="en-US" sz="1422" noProof="0" dirty="0">
              <a:solidFill>
                <a:schemeClr val="bg1"/>
              </a:solidFill>
              <a:latin typeface="Arial"/>
              <a:cs typeface="Arial"/>
            </a:endParaRPr>
          </a:p>
        </p:txBody>
      </p:sp>
    </p:spTree>
    <p:extLst>
      <p:ext uri="{BB962C8B-B14F-4D97-AF65-F5344CB8AC3E}">
        <p14:creationId xmlns:p14="http://schemas.microsoft.com/office/powerpoint/2010/main" val="195905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1">
    <p:spTree>
      <p:nvGrpSpPr>
        <p:cNvPr id="1" name=""/>
        <p:cNvGrpSpPr/>
        <p:nvPr/>
      </p:nvGrpSpPr>
      <p:grpSpPr>
        <a:xfrm>
          <a:off x="0" y="0"/>
          <a:ext cx="0" cy="0"/>
          <a:chOff x="0" y="0"/>
          <a:chExt cx="0" cy="0"/>
        </a:xfrm>
      </p:grpSpPr>
      <p:sp>
        <p:nvSpPr>
          <p:cNvPr id="8" name="Segnaposto testo 7"/>
          <p:cNvSpPr>
            <a:spLocks noGrp="1"/>
          </p:cNvSpPr>
          <p:nvPr>
            <p:ph type="body" sz="quarter" idx="10" hasCustomPrompt="1"/>
          </p:nvPr>
        </p:nvSpPr>
        <p:spPr>
          <a:xfrm>
            <a:off x="763129" y="2564838"/>
            <a:ext cx="9268178" cy="718022"/>
          </a:xfrm>
          <a:prstGeom prst="rect">
            <a:avLst/>
          </a:prstGeom>
        </p:spPr>
        <p:txBody>
          <a:bodyPr>
            <a:noAutofit/>
          </a:bodyPr>
          <a:lstStyle>
            <a:lvl1pPr marL="0" indent="0">
              <a:buNone/>
              <a:defRPr sz="2844" b="1" i="0">
                <a:solidFill>
                  <a:srgbClr val="FF8100"/>
                </a:solidFill>
                <a:latin typeface="Arial"/>
                <a:cs typeface="Arial"/>
              </a:defRPr>
            </a:lvl1pPr>
          </a:lstStyle>
          <a:p>
            <a:pPr lvl="0"/>
            <a:r>
              <a:rPr lang="en-US" noProof="0" dirty="0"/>
              <a:t>PAGE TITLE</a:t>
            </a:r>
          </a:p>
        </p:txBody>
      </p:sp>
      <p:sp>
        <p:nvSpPr>
          <p:cNvPr id="9" name="Segnaposto testo 9"/>
          <p:cNvSpPr>
            <a:spLocks noGrp="1"/>
          </p:cNvSpPr>
          <p:nvPr>
            <p:ph type="body" sz="quarter" idx="11" hasCustomPrompt="1"/>
          </p:nvPr>
        </p:nvSpPr>
        <p:spPr>
          <a:xfrm>
            <a:off x="763131" y="3282862"/>
            <a:ext cx="5450276" cy="530416"/>
          </a:xfrm>
          <a:prstGeom prst="rect">
            <a:avLst/>
          </a:prstGeom>
        </p:spPr>
        <p:txBody>
          <a:bodyPr>
            <a:noAutofit/>
          </a:bodyPr>
          <a:lstStyle>
            <a:lvl1pPr marL="0" indent="0">
              <a:buNone/>
              <a:defRPr sz="2276" b="0" i="0">
                <a:solidFill>
                  <a:srgbClr val="223D97"/>
                </a:solidFill>
                <a:latin typeface="Arial"/>
                <a:cs typeface="Arial"/>
              </a:defRPr>
            </a:lvl1pPr>
          </a:lstStyle>
          <a:p>
            <a:pPr lvl="0"/>
            <a:r>
              <a:rPr lang="en-US" noProof="0" dirty="0"/>
              <a:t>Page subtitle</a:t>
            </a:r>
          </a:p>
        </p:txBody>
      </p:sp>
      <p:sp>
        <p:nvSpPr>
          <p:cNvPr id="11" name="Segnaposto testo 10"/>
          <p:cNvSpPr>
            <a:spLocks noGrp="1"/>
          </p:cNvSpPr>
          <p:nvPr>
            <p:ph type="body" sz="quarter" idx="12" hasCustomPrompt="1"/>
          </p:nvPr>
        </p:nvSpPr>
        <p:spPr>
          <a:xfrm>
            <a:off x="763129" y="4271719"/>
            <a:ext cx="10020018" cy="1118477"/>
          </a:xfrm>
          <a:prstGeom prst="rect">
            <a:avLst/>
          </a:prstGeom>
        </p:spPr>
        <p:txBody>
          <a:bodyPr>
            <a:normAutofit/>
          </a:bodyPr>
          <a:lstStyle>
            <a:lvl1pPr marL="0" indent="0">
              <a:buNone/>
              <a:defRPr sz="1707" b="0" i="0" baseline="0">
                <a:solidFill>
                  <a:schemeClr val="tx1"/>
                </a:solidFill>
                <a:latin typeface="Arial"/>
                <a:cs typeface="Arial"/>
              </a:defRPr>
            </a:lvl1pPr>
          </a:lstStyle>
          <a:p>
            <a:pPr lvl="0"/>
            <a:r>
              <a:rPr lang="en-US" noProof="0" dirty="0"/>
              <a:t>Slide text</a:t>
            </a:r>
          </a:p>
        </p:txBody>
      </p:sp>
      <p:sp>
        <p:nvSpPr>
          <p:cNvPr id="17" name="Segnaposto testo 16"/>
          <p:cNvSpPr>
            <a:spLocks noGrp="1"/>
          </p:cNvSpPr>
          <p:nvPr>
            <p:ph type="body" sz="quarter" idx="15" hasCustomPrompt="1"/>
          </p:nvPr>
        </p:nvSpPr>
        <p:spPr>
          <a:xfrm>
            <a:off x="763129" y="5676907"/>
            <a:ext cx="10020018" cy="1003496"/>
          </a:xfrm>
          <a:prstGeom prst="rect">
            <a:avLst/>
          </a:prstGeom>
        </p:spPr>
        <p:txBody>
          <a:bodyPr>
            <a:noAutofit/>
          </a:bodyPr>
          <a:lstStyle>
            <a:lvl1pPr marL="0" indent="0">
              <a:buNone/>
              <a:defRPr sz="1707" b="0" i="1">
                <a:latin typeface="Arial"/>
                <a:cs typeface="Arial"/>
              </a:defRPr>
            </a:lvl1pPr>
            <a:lvl2pPr marL="650230" indent="0">
              <a:buNone/>
              <a:defRPr sz="1991"/>
            </a:lvl2pPr>
            <a:lvl3pPr marL="1300460" indent="0">
              <a:buNone/>
              <a:defRPr sz="1991"/>
            </a:lvl3pPr>
            <a:lvl4pPr marL="1950690" indent="0">
              <a:buNone/>
              <a:defRPr sz="1991"/>
            </a:lvl4pPr>
            <a:lvl5pPr marL="2600919" indent="0">
              <a:buNone/>
              <a:defRPr sz="1991"/>
            </a:lvl5pPr>
          </a:lstStyle>
          <a:p>
            <a:pPr lvl="0"/>
            <a:r>
              <a:rPr lang="en-US" noProof="0" dirty="0"/>
              <a:t>Slide text italic</a:t>
            </a:r>
          </a:p>
        </p:txBody>
      </p:sp>
      <p:sp>
        <p:nvSpPr>
          <p:cNvPr id="19" name="Segnaposto testo 18"/>
          <p:cNvSpPr>
            <a:spLocks noGrp="1"/>
          </p:cNvSpPr>
          <p:nvPr>
            <p:ph type="body" sz="quarter" idx="16" hasCustomPrompt="1"/>
          </p:nvPr>
        </p:nvSpPr>
        <p:spPr>
          <a:xfrm>
            <a:off x="763129" y="6982045"/>
            <a:ext cx="10020018" cy="1246293"/>
          </a:xfrm>
          <a:prstGeom prst="rect">
            <a:avLst/>
          </a:prstGeom>
        </p:spPr>
        <p:txBody>
          <a:bodyPr>
            <a:normAutofit/>
          </a:bodyPr>
          <a:lstStyle>
            <a:lvl1pPr marL="0" indent="0">
              <a:buNone/>
              <a:defRPr sz="1707" b="1" i="0">
                <a:solidFill>
                  <a:srgbClr val="223D97"/>
                </a:solidFill>
                <a:latin typeface="Arial"/>
                <a:cs typeface="Arial"/>
              </a:defRPr>
            </a:lvl1pPr>
          </a:lstStyle>
          <a:p>
            <a:pPr lvl="0"/>
            <a:r>
              <a:rPr lang="en-US" noProof="0" dirty="0"/>
              <a:t>Slide text blue</a:t>
            </a:r>
          </a:p>
        </p:txBody>
      </p:sp>
      <p:sp>
        <p:nvSpPr>
          <p:cNvPr id="12" name="Rettangolo 11"/>
          <p:cNvSpPr/>
          <p:nvPr userDrawn="1"/>
        </p:nvSpPr>
        <p:spPr>
          <a:xfrm>
            <a:off x="12433277" y="9327236"/>
            <a:ext cx="550151" cy="311175"/>
          </a:xfrm>
          <a:prstGeom prst="rect">
            <a:avLst/>
          </a:prstGeom>
        </p:spPr>
        <p:txBody>
          <a:bodyPr wrap="none">
            <a:spAutoFit/>
          </a:bodyPr>
          <a:lstStyle/>
          <a:p>
            <a:fld id="{86CB4B4D-7CA3-9044-876B-883B54F8677D}" type="slidenum">
              <a:rPr lang="en-US" sz="1422" noProof="0" smtClean="0">
                <a:solidFill>
                  <a:schemeClr val="accent1"/>
                </a:solidFill>
                <a:latin typeface="Arial"/>
                <a:cs typeface="Arial"/>
              </a:rPr>
              <a:pPr/>
              <a:t>‹#›</a:t>
            </a:fld>
            <a:endParaRPr lang="en-US" sz="1422" noProof="0" dirty="0">
              <a:solidFill>
                <a:schemeClr val="accent1"/>
              </a:solidFill>
              <a:latin typeface="Arial"/>
              <a:cs typeface="Arial"/>
            </a:endParaRPr>
          </a:p>
        </p:txBody>
      </p:sp>
      <p:sp>
        <p:nvSpPr>
          <p:cNvPr id="14" name="Segnaposto testo 12"/>
          <p:cNvSpPr>
            <a:spLocks noGrp="1"/>
          </p:cNvSpPr>
          <p:nvPr>
            <p:ph type="body" sz="quarter" idx="13" hasCustomPrompt="1"/>
          </p:nvPr>
        </p:nvSpPr>
        <p:spPr>
          <a:xfrm>
            <a:off x="4730" y="9170721"/>
            <a:ext cx="1268629" cy="602074"/>
          </a:xfrm>
          <a:prstGeom prst="rect">
            <a:avLst/>
          </a:prstGeom>
        </p:spPr>
        <p:txBody>
          <a:bodyPr>
            <a:noAutofit/>
          </a:bodyPr>
          <a:lstStyle>
            <a:lvl1pPr marL="0" indent="0" algn="l">
              <a:buNone/>
              <a:defRPr sz="1493">
                <a:solidFill>
                  <a:srgbClr val="223D97"/>
                </a:solidFill>
              </a:defRPr>
            </a:lvl1pPr>
          </a:lstStyle>
          <a:p>
            <a:pPr lvl="0"/>
            <a:r>
              <a:rPr lang="en-US" noProof="0" dirty="0"/>
              <a:t>Chapter</a:t>
            </a:r>
          </a:p>
        </p:txBody>
      </p:sp>
      <p:sp>
        <p:nvSpPr>
          <p:cNvPr id="16" name="Segnaposto testo 14"/>
          <p:cNvSpPr>
            <a:spLocks noGrp="1"/>
          </p:cNvSpPr>
          <p:nvPr>
            <p:ph type="body" sz="quarter" idx="14" hasCustomPrompt="1"/>
          </p:nvPr>
        </p:nvSpPr>
        <p:spPr>
          <a:xfrm>
            <a:off x="1273359" y="9170721"/>
            <a:ext cx="752784" cy="602074"/>
          </a:xfrm>
          <a:prstGeom prst="rect">
            <a:avLst/>
          </a:prstGeom>
        </p:spPr>
        <p:txBody>
          <a:bodyPr>
            <a:normAutofit/>
          </a:bodyPr>
          <a:lstStyle>
            <a:lvl1pPr marL="0" indent="0" algn="l">
              <a:buNone/>
              <a:defRPr sz="1422">
                <a:solidFill>
                  <a:srgbClr val="223D97"/>
                </a:solidFill>
                <a:latin typeface="Arial"/>
                <a:cs typeface="Arial"/>
              </a:defRPr>
            </a:lvl1pPr>
          </a:lstStyle>
          <a:p>
            <a:pPr lvl="0"/>
            <a:fld id="{1C6AA57B-A0DE-A040-8718-9B283521740C}" type="slidenum">
              <a:rPr lang="en-US" noProof="0" smtClean="0"/>
              <a:pPr lvl="0"/>
              <a:t>‹n.›</a:t>
            </a:fld>
            <a:endParaRPr lang="en-US" noProof="0" dirty="0"/>
          </a:p>
        </p:txBody>
      </p:sp>
      <p:sp>
        <p:nvSpPr>
          <p:cNvPr id="10" name="CasellaDiTesto 9"/>
          <p:cNvSpPr txBox="1"/>
          <p:nvPr userDrawn="1"/>
        </p:nvSpPr>
        <p:spPr>
          <a:xfrm>
            <a:off x="-17184" y="9471758"/>
            <a:ext cx="10020018" cy="267446"/>
          </a:xfrm>
          <a:prstGeom prst="rect">
            <a:avLst/>
          </a:prstGeom>
          <a:noFill/>
        </p:spPr>
        <p:txBody>
          <a:bodyPr wrap="square" rtlCol="0">
            <a:spAutoFit/>
          </a:bodyPr>
          <a:lstStyle/>
          <a:p>
            <a:pPr marL="0" marR="0" indent="0" algn="l" defTabSz="650230" rtl="0" eaLnBrk="1" fontAlgn="auto" latinLnBrk="0" hangingPunct="1">
              <a:lnSpc>
                <a:spcPct val="100000"/>
              </a:lnSpc>
              <a:spcBef>
                <a:spcPts val="0"/>
              </a:spcBef>
              <a:spcAft>
                <a:spcPts val="0"/>
              </a:spcAft>
              <a:buClrTx/>
              <a:buSzTx/>
              <a:buFontTx/>
              <a:buNone/>
              <a:tabLst/>
              <a:defRPr/>
            </a:pPr>
            <a:r>
              <a:rPr lang="en-US" sz="1138" b="0" i="0" kern="1200" noProof="0" dirty="0">
                <a:solidFill>
                  <a:srgbClr val="223D97"/>
                </a:solidFill>
                <a:latin typeface="Arial"/>
                <a:ea typeface="+mn-ea"/>
                <a:cs typeface="Arial"/>
              </a:rPr>
              <a:t>Confidential - LFoundry </a:t>
            </a:r>
            <a:r>
              <a:rPr lang="en-US" sz="1138" b="0" i="0" kern="1200" noProof="0" dirty="0" err="1">
                <a:solidFill>
                  <a:srgbClr val="223D97"/>
                </a:solidFill>
                <a:latin typeface="Arial"/>
                <a:ea typeface="+mn-ea"/>
                <a:cs typeface="Arial"/>
              </a:rPr>
              <a:t>S.r.l</a:t>
            </a:r>
            <a:r>
              <a:rPr lang="en-US" sz="1138" b="0" i="0" kern="1200" noProof="0" dirty="0">
                <a:solidFill>
                  <a:srgbClr val="223D97"/>
                </a:solidFill>
                <a:latin typeface="Arial"/>
                <a:ea typeface="+mn-ea"/>
                <a:cs typeface="Arial"/>
              </a:rPr>
              <a:t>. All rights reserved.</a:t>
            </a:r>
          </a:p>
        </p:txBody>
      </p:sp>
    </p:spTree>
    <p:extLst>
      <p:ext uri="{BB962C8B-B14F-4D97-AF65-F5344CB8AC3E}">
        <p14:creationId xmlns:p14="http://schemas.microsoft.com/office/powerpoint/2010/main" val="3778210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2">
    <p:spTree>
      <p:nvGrpSpPr>
        <p:cNvPr id="1" name=""/>
        <p:cNvGrpSpPr/>
        <p:nvPr/>
      </p:nvGrpSpPr>
      <p:grpSpPr>
        <a:xfrm>
          <a:off x="0" y="0"/>
          <a:ext cx="0" cy="0"/>
          <a:chOff x="0" y="0"/>
          <a:chExt cx="0" cy="0"/>
        </a:xfrm>
      </p:grpSpPr>
      <p:sp>
        <p:nvSpPr>
          <p:cNvPr id="8" name="Segnaposto testo 7"/>
          <p:cNvSpPr>
            <a:spLocks noGrp="1"/>
          </p:cNvSpPr>
          <p:nvPr>
            <p:ph type="body" sz="quarter" idx="10" hasCustomPrompt="1"/>
          </p:nvPr>
        </p:nvSpPr>
        <p:spPr>
          <a:xfrm>
            <a:off x="763129" y="2564838"/>
            <a:ext cx="9268178" cy="718022"/>
          </a:xfrm>
          <a:prstGeom prst="rect">
            <a:avLst/>
          </a:prstGeom>
        </p:spPr>
        <p:txBody>
          <a:bodyPr>
            <a:noAutofit/>
          </a:bodyPr>
          <a:lstStyle>
            <a:lvl1pPr marL="0" indent="0">
              <a:buNone/>
              <a:defRPr sz="2844" b="1" i="0">
                <a:solidFill>
                  <a:srgbClr val="FF8100"/>
                </a:solidFill>
                <a:latin typeface="Arial"/>
                <a:cs typeface="Arial"/>
              </a:defRPr>
            </a:lvl1pPr>
          </a:lstStyle>
          <a:p>
            <a:pPr lvl="0"/>
            <a:r>
              <a:rPr lang="en-US" noProof="0" dirty="0"/>
              <a:t>PAGE TITLE</a:t>
            </a:r>
          </a:p>
        </p:txBody>
      </p:sp>
      <p:sp>
        <p:nvSpPr>
          <p:cNvPr id="9" name="Segnaposto testo 9"/>
          <p:cNvSpPr>
            <a:spLocks noGrp="1"/>
          </p:cNvSpPr>
          <p:nvPr>
            <p:ph type="body" sz="quarter" idx="11" hasCustomPrompt="1"/>
          </p:nvPr>
        </p:nvSpPr>
        <p:spPr>
          <a:xfrm>
            <a:off x="763131" y="3282862"/>
            <a:ext cx="5450276" cy="530416"/>
          </a:xfrm>
          <a:prstGeom prst="rect">
            <a:avLst/>
          </a:prstGeom>
        </p:spPr>
        <p:txBody>
          <a:bodyPr>
            <a:noAutofit/>
          </a:bodyPr>
          <a:lstStyle>
            <a:lvl1pPr marL="0" indent="0">
              <a:buNone/>
              <a:defRPr sz="2276" b="0" i="0">
                <a:solidFill>
                  <a:srgbClr val="223D97"/>
                </a:solidFill>
                <a:latin typeface="Arial"/>
                <a:cs typeface="Arial"/>
              </a:defRPr>
            </a:lvl1pPr>
          </a:lstStyle>
          <a:p>
            <a:pPr lvl="0"/>
            <a:r>
              <a:rPr lang="en-US" noProof="0" dirty="0"/>
              <a:t>Page subtitle</a:t>
            </a:r>
          </a:p>
        </p:txBody>
      </p:sp>
      <p:sp>
        <p:nvSpPr>
          <p:cNvPr id="10" name="Segnaposto testo 10"/>
          <p:cNvSpPr>
            <a:spLocks noGrp="1"/>
          </p:cNvSpPr>
          <p:nvPr>
            <p:ph type="body" sz="quarter" idx="15" hasCustomPrompt="1"/>
          </p:nvPr>
        </p:nvSpPr>
        <p:spPr>
          <a:xfrm>
            <a:off x="763129" y="4271719"/>
            <a:ext cx="10020018" cy="3956618"/>
          </a:xfrm>
          <a:prstGeom prst="rect">
            <a:avLst/>
          </a:prstGeom>
        </p:spPr>
        <p:txBody>
          <a:bodyPr>
            <a:normAutofit/>
          </a:bodyPr>
          <a:lstStyle>
            <a:lvl1pPr marL="243836" indent="-243836">
              <a:buClr>
                <a:schemeClr val="accent1"/>
              </a:buClr>
              <a:buFont typeface="Wingdings" charset="2"/>
              <a:buChar char=""/>
              <a:defRPr sz="1707" b="0" i="0" baseline="0">
                <a:solidFill>
                  <a:schemeClr val="tx1"/>
                </a:solidFill>
                <a:latin typeface="Arial"/>
                <a:cs typeface="Arial"/>
              </a:defRPr>
            </a:lvl1pPr>
            <a:lvl2pPr marL="894066" indent="-243836">
              <a:lnSpc>
                <a:spcPct val="130000"/>
              </a:lnSpc>
              <a:buClr>
                <a:schemeClr val="accent1"/>
              </a:buClr>
              <a:buSzPct val="150000"/>
              <a:buFont typeface="Arial"/>
              <a:buChar char="•"/>
              <a:defRPr sz="1707"/>
            </a:lvl2pPr>
            <a:lvl3pPr>
              <a:defRPr sz="1707"/>
            </a:lvl3pPr>
            <a:lvl4pPr>
              <a:defRPr sz="1707"/>
            </a:lvl4pPr>
            <a:lvl5pPr marL="2600919" marR="0" indent="0" algn="l" defTabSz="650230" rtl="0" eaLnBrk="1" fontAlgn="auto" latinLnBrk="0" hangingPunct="1">
              <a:lnSpc>
                <a:spcPct val="100000"/>
              </a:lnSpc>
              <a:spcBef>
                <a:spcPct val="20000"/>
              </a:spcBef>
              <a:spcAft>
                <a:spcPts val="0"/>
              </a:spcAft>
              <a:buClrTx/>
              <a:buSzTx/>
              <a:buFont typeface="Arial"/>
              <a:buNone/>
              <a:tabLst/>
              <a:defRPr sz="1707"/>
            </a:lvl5pPr>
          </a:lstStyle>
          <a:p>
            <a:pPr lvl="0"/>
            <a:r>
              <a:rPr lang="en-US" noProof="0" dirty="0"/>
              <a:t>Bulleted list</a:t>
            </a:r>
          </a:p>
          <a:p>
            <a:pPr lvl="1"/>
            <a:r>
              <a:rPr lang="en-US" noProof="0" dirty="0"/>
              <a:t>Bulleted </a:t>
            </a:r>
            <a:r>
              <a:rPr lang="en-US" noProof="0" dirty="0" err="1"/>
              <a:t>underlist</a:t>
            </a:r>
            <a:endParaRPr lang="en-US" noProof="0" dirty="0"/>
          </a:p>
          <a:p>
            <a:pPr lvl="2"/>
            <a:r>
              <a:rPr lang="en-US" noProof="0" dirty="0"/>
              <a:t>Bulleted </a:t>
            </a:r>
            <a:r>
              <a:rPr lang="en-US" noProof="0" dirty="0" err="1"/>
              <a:t>underlist</a:t>
            </a:r>
            <a:endParaRPr lang="en-US" noProof="0" dirty="0"/>
          </a:p>
          <a:p>
            <a:pPr lvl="3"/>
            <a:r>
              <a:rPr lang="en-US" noProof="0" dirty="0"/>
              <a:t>Bulleted </a:t>
            </a:r>
            <a:r>
              <a:rPr lang="en-US" noProof="0" dirty="0" err="1"/>
              <a:t>underlist</a:t>
            </a:r>
            <a:endParaRPr lang="en-US" noProof="0" dirty="0"/>
          </a:p>
          <a:p>
            <a:pPr marL="2926034" marR="0" lvl="4" indent="-325115" algn="l" defTabSz="650230" rtl="0" eaLnBrk="1" fontAlgn="auto" latinLnBrk="0" hangingPunct="1">
              <a:lnSpc>
                <a:spcPct val="100000"/>
              </a:lnSpc>
              <a:spcBef>
                <a:spcPct val="20000"/>
              </a:spcBef>
              <a:spcAft>
                <a:spcPts val="0"/>
              </a:spcAft>
              <a:buClrTx/>
              <a:buSzTx/>
              <a:buFont typeface="Arial"/>
              <a:buChar char="»"/>
              <a:tabLst/>
              <a:defRPr/>
            </a:pPr>
            <a:r>
              <a:rPr lang="en-US" noProof="0" dirty="0"/>
              <a:t>Bulleted </a:t>
            </a:r>
            <a:r>
              <a:rPr lang="en-US" noProof="0" dirty="0" err="1"/>
              <a:t>underlist</a:t>
            </a:r>
            <a:endParaRPr lang="en-US" noProof="0" dirty="0"/>
          </a:p>
        </p:txBody>
      </p:sp>
      <p:sp>
        <p:nvSpPr>
          <p:cNvPr id="11" name="Segnaposto testo 12"/>
          <p:cNvSpPr>
            <a:spLocks noGrp="1"/>
          </p:cNvSpPr>
          <p:nvPr>
            <p:ph type="body" sz="quarter" idx="13" hasCustomPrompt="1"/>
          </p:nvPr>
        </p:nvSpPr>
        <p:spPr>
          <a:xfrm>
            <a:off x="847" y="9174265"/>
            <a:ext cx="1268629" cy="602074"/>
          </a:xfrm>
          <a:prstGeom prst="rect">
            <a:avLst/>
          </a:prstGeom>
        </p:spPr>
        <p:txBody>
          <a:bodyPr>
            <a:noAutofit/>
          </a:bodyPr>
          <a:lstStyle>
            <a:lvl1pPr marL="0" indent="0" algn="l">
              <a:buNone/>
              <a:defRPr sz="1493">
                <a:solidFill>
                  <a:srgbClr val="223D97"/>
                </a:solidFill>
              </a:defRPr>
            </a:lvl1pPr>
          </a:lstStyle>
          <a:p>
            <a:pPr lvl="0"/>
            <a:r>
              <a:rPr lang="en-US" noProof="0" dirty="0"/>
              <a:t>Chapter</a:t>
            </a:r>
          </a:p>
        </p:txBody>
      </p:sp>
      <p:sp>
        <p:nvSpPr>
          <p:cNvPr id="12" name="Segnaposto testo 14"/>
          <p:cNvSpPr>
            <a:spLocks noGrp="1"/>
          </p:cNvSpPr>
          <p:nvPr>
            <p:ph type="body" sz="quarter" idx="14" hasCustomPrompt="1"/>
          </p:nvPr>
        </p:nvSpPr>
        <p:spPr>
          <a:xfrm>
            <a:off x="1269476" y="9174265"/>
            <a:ext cx="752784" cy="602074"/>
          </a:xfrm>
          <a:prstGeom prst="rect">
            <a:avLst/>
          </a:prstGeom>
        </p:spPr>
        <p:txBody>
          <a:bodyPr>
            <a:normAutofit/>
          </a:bodyPr>
          <a:lstStyle>
            <a:lvl1pPr marL="0" indent="0" algn="l">
              <a:buNone/>
              <a:defRPr sz="1422">
                <a:solidFill>
                  <a:srgbClr val="223D97"/>
                </a:solidFill>
                <a:latin typeface="Arial"/>
                <a:cs typeface="Arial"/>
              </a:defRPr>
            </a:lvl1pPr>
          </a:lstStyle>
          <a:p>
            <a:pPr lvl="0"/>
            <a:fld id="{1C6AA57B-A0DE-A040-8718-9B283521740C}" type="slidenum">
              <a:rPr lang="en-US" noProof="0" smtClean="0"/>
              <a:pPr lvl="0"/>
              <a:t>‹n.›</a:t>
            </a:fld>
            <a:endParaRPr lang="en-US" noProof="0" dirty="0"/>
          </a:p>
        </p:txBody>
      </p:sp>
      <p:sp>
        <p:nvSpPr>
          <p:cNvPr id="13" name="CasellaDiTesto 9"/>
          <p:cNvSpPr txBox="1"/>
          <p:nvPr userDrawn="1"/>
        </p:nvSpPr>
        <p:spPr>
          <a:xfrm>
            <a:off x="-17184" y="9471758"/>
            <a:ext cx="10020018" cy="267446"/>
          </a:xfrm>
          <a:prstGeom prst="rect">
            <a:avLst/>
          </a:prstGeom>
          <a:noFill/>
        </p:spPr>
        <p:txBody>
          <a:bodyPr wrap="square" rtlCol="0">
            <a:spAutoFit/>
          </a:bodyPr>
          <a:lstStyle/>
          <a:p>
            <a:pPr marL="0" marR="0" indent="0" algn="l" defTabSz="650230" rtl="0" eaLnBrk="1" fontAlgn="auto" latinLnBrk="0" hangingPunct="1">
              <a:lnSpc>
                <a:spcPct val="100000"/>
              </a:lnSpc>
              <a:spcBef>
                <a:spcPts val="0"/>
              </a:spcBef>
              <a:spcAft>
                <a:spcPts val="0"/>
              </a:spcAft>
              <a:buClrTx/>
              <a:buSzTx/>
              <a:buFontTx/>
              <a:buNone/>
              <a:tabLst/>
              <a:defRPr/>
            </a:pPr>
            <a:r>
              <a:rPr lang="en-US" sz="1138" b="0" i="0" kern="1200" noProof="0" dirty="0">
                <a:solidFill>
                  <a:srgbClr val="223D97"/>
                </a:solidFill>
                <a:latin typeface="Arial"/>
                <a:ea typeface="+mn-ea"/>
                <a:cs typeface="Arial"/>
              </a:rPr>
              <a:t>Confidential - LFoundry </a:t>
            </a:r>
            <a:r>
              <a:rPr lang="en-US" sz="1138" b="0" i="0" kern="1200" noProof="0" dirty="0" err="1">
                <a:solidFill>
                  <a:srgbClr val="223D97"/>
                </a:solidFill>
                <a:latin typeface="Arial"/>
                <a:ea typeface="+mn-ea"/>
                <a:cs typeface="Arial"/>
              </a:rPr>
              <a:t>S.r.l</a:t>
            </a:r>
            <a:r>
              <a:rPr lang="en-US" sz="1138" b="0" i="0" kern="1200" noProof="0" dirty="0">
                <a:solidFill>
                  <a:srgbClr val="223D97"/>
                </a:solidFill>
                <a:latin typeface="Arial"/>
                <a:ea typeface="+mn-ea"/>
                <a:cs typeface="Arial"/>
              </a:rPr>
              <a:t>. All rights reserved.</a:t>
            </a:r>
          </a:p>
        </p:txBody>
      </p:sp>
      <p:sp>
        <p:nvSpPr>
          <p:cNvPr id="14" name="Rettangolo 13"/>
          <p:cNvSpPr/>
          <p:nvPr userDrawn="1"/>
        </p:nvSpPr>
        <p:spPr>
          <a:xfrm>
            <a:off x="12433277" y="9327236"/>
            <a:ext cx="550151" cy="311175"/>
          </a:xfrm>
          <a:prstGeom prst="rect">
            <a:avLst/>
          </a:prstGeom>
        </p:spPr>
        <p:txBody>
          <a:bodyPr wrap="none">
            <a:spAutoFit/>
          </a:bodyPr>
          <a:lstStyle/>
          <a:p>
            <a:fld id="{86CB4B4D-7CA3-9044-876B-883B54F8677D}" type="slidenum">
              <a:rPr lang="en-US" sz="1422" noProof="0" smtClean="0">
                <a:solidFill>
                  <a:schemeClr val="accent1"/>
                </a:solidFill>
                <a:latin typeface="Arial"/>
                <a:cs typeface="Arial"/>
              </a:rPr>
              <a:pPr/>
              <a:t>‹#›</a:t>
            </a:fld>
            <a:endParaRPr lang="en-US" sz="1422" noProof="0" dirty="0">
              <a:solidFill>
                <a:schemeClr val="accent1"/>
              </a:solidFill>
              <a:latin typeface="Arial"/>
              <a:cs typeface="Arial"/>
            </a:endParaRPr>
          </a:p>
        </p:txBody>
      </p:sp>
    </p:spTree>
    <p:extLst>
      <p:ext uri="{BB962C8B-B14F-4D97-AF65-F5344CB8AC3E}">
        <p14:creationId xmlns:p14="http://schemas.microsoft.com/office/powerpoint/2010/main" val="2360484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3">
    <p:spTree>
      <p:nvGrpSpPr>
        <p:cNvPr id="1" name=""/>
        <p:cNvGrpSpPr/>
        <p:nvPr/>
      </p:nvGrpSpPr>
      <p:grpSpPr>
        <a:xfrm>
          <a:off x="0" y="0"/>
          <a:ext cx="0" cy="0"/>
          <a:chOff x="0" y="0"/>
          <a:chExt cx="0" cy="0"/>
        </a:xfrm>
      </p:grpSpPr>
      <p:sp>
        <p:nvSpPr>
          <p:cNvPr id="7" name="Segnaposto testo 10"/>
          <p:cNvSpPr>
            <a:spLocks noGrp="1"/>
          </p:cNvSpPr>
          <p:nvPr>
            <p:ph type="body" sz="quarter" idx="15" hasCustomPrompt="1"/>
          </p:nvPr>
        </p:nvSpPr>
        <p:spPr>
          <a:xfrm>
            <a:off x="763129" y="2564839"/>
            <a:ext cx="10020018" cy="5663499"/>
          </a:xfrm>
          <a:prstGeom prst="rect">
            <a:avLst/>
          </a:prstGeom>
        </p:spPr>
        <p:txBody>
          <a:bodyPr>
            <a:normAutofit/>
          </a:bodyPr>
          <a:lstStyle>
            <a:lvl1pPr marL="243836" indent="-243836">
              <a:buClr>
                <a:schemeClr val="accent1"/>
              </a:buClr>
              <a:buFont typeface="Wingdings" charset="2"/>
              <a:buChar char=""/>
              <a:defRPr sz="1707" b="0" i="0" baseline="0">
                <a:solidFill>
                  <a:schemeClr val="tx1"/>
                </a:solidFill>
                <a:latin typeface="Arial"/>
                <a:cs typeface="Arial"/>
              </a:defRPr>
            </a:lvl1pPr>
            <a:lvl2pPr marL="894066" indent="-243836">
              <a:lnSpc>
                <a:spcPct val="130000"/>
              </a:lnSpc>
              <a:buClr>
                <a:schemeClr val="accent1"/>
              </a:buClr>
              <a:buSzPct val="150000"/>
              <a:buFont typeface="Arial"/>
              <a:buChar char="•"/>
              <a:defRPr sz="1707">
                <a:latin typeface="Arial"/>
                <a:cs typeface="Arial"/>
              </a:defRPr>
            </a:lvl2pPr>
            <a:lvl3pPr>
              <a:defRPr sz="1707">
                <a:latin typeface="Arial"/>
                <a:cs typeface="Arial"/>
              </a:defRPr>
            </a:lvl3pPr>
            <a:lvl4pPr marL="2275804" marR="0" indent="-325115" algn="l" defTabSz="650230" rtl="0" eaLnBrk="1" fontAlgn="auto" latinLnBrk="0" hangingPunct="1">
              <a:lnSpc>
                <a:spcPct val="100000"/>
              </a:lnSpc>
              <a:spcBef>
                <a:spcPct val="20000"/>
              </a:spcBef>
              <a:spcAft>
                <a:spcPts val="0"/>
              </a:spcAft>
              <a:buClrTx/>
              <a:buSzTx/>
              <a:buFont typeface="Arial"/>
              <a:buChar char="–"/>
              <a:tabLst/>
              <a:defRPr sz="1707">
                <a:latin typeface="Arial"/>
                <a:cs typeface="Arial"/>
              </a:defRPr>
            </a:lvl4pPr>
            <a:lvl5pPr marL="2926034" marR="0" indent="-325115" algn="l" defTabSz="650230" rtl="0" eaLnBrk="1" fontAlgn="auto" latinLnBrk="0" hangingPunct="1">
              <a:lnSpc>
                <a:spcPct val="100000"/>
              </a:lnSpc>
              <a:spcBef>
                <a:spcPct val="20000"/>
              </a:spcBef>
              <a:spcAft>
                <a:spcPts val="0"/>
              </a:spcAft>
              <a:buClrTx/>
              <a:buSzTx/>
              <a:buFont typeface="Arial"/>
              <a:buChar char="»"/>
              <a:tabLst/>
              <a:defRPr sz="1707">
                <a:latin typeface="Arial"/>
                <a:cs typeface="Arial"/>
              </a:defRPr>
            </a:lvl5pPr>
            <a:lvl6pPr marL="3576264" marR="0" indent="-325115" algn="l" defTabSz="650230" rtl="0" eaLnBrk="1" fontAlgn="auto" latinLnBrk="0" hangingPunct="1">
              <a:lnSpc>
                <a:spcPct val="100000"/>
              </a:lnSpc>
              <a:spcBef>
                <a:spcPct val="20000"/>
              </a:spcBef>
              <a:spcAft>
                <a:spcPts val="0"/>
              </a:spcAft>
              <a:buClrTx/>
              <a:buSzTx/>
              <a:buFont typeface="Arial"/>
              <a:buChar char="•"/>
              <a:tabLst/>
              <a:defRPr sz="1707">
                <a:latin typeface="Arial"/>
                <a:cs typeface="Arial"/>
              </a:defRPr>
            </a:lvl6pPr>
          </a:lstStyle>
          <a:p>
            <a:pPr lvl="0"/>
            <a:r>
              <a:rPr lang="en-US" noProof="0" dirty="0"/>
              <a:t>Bulleted list</a:t>
            </a:r>
          </a:p>
          <a:p>
            <a:pPr lvl="1"/>
            <a:r>
              <a:rPr lang="en-US" noProof="0" dirty="0"/>
              <a:t>Bulleted </a:t>
            </a:r>
            <a:r>
              <a:rPr lang="en-US" noProof="0" dirty="0" err="1"/>
              <a:t>underlist</a:t>
            </a:r>
            <a:endParaRPr lang="en-US" noProof="0" dirty="0"/>
          </a:p>
          <a:p>
            <a:pPr lvl="2"/>
            <a:r>
              <a:rPr lang="en-US" noProof="0" dirty="0"/>
              <a:t>Bulleted </a:t>
            </a:r>
            <a:r>
              <a:rPr lang="en-US" noProof="0" dirty="0" err="1"/>
              <a:t>underlist</a:t>
            </a:r>
            <a:endParaRPr lang="en-US" noProof="0" dirty="0"/>
          </a:p>
          <a:p>
            <a:pPr marL="2275804" marR="0" lvl="3" indent="-325115" algn="l" defTabSz="650230" rtl="0" eaLnBrk="1" fontAlgn="auto" latinLnBrk="0" hangingPunct="1">
              <a:lnSpc>
                <a:spcPct val="100000"/>
              </a:lnSpc>
              <a:spcBef>
                <a:spcPct val="20000"/>
              </a:spcBef>
              <a:spcAft>
                <a:spcPts val="0"/>
              </a:spcAft>
              <a:buClrTx/>
              <a:buSzTx/>
              <a:buFont typeface="Arial"/>
              <a:buChar char="–"/>
              <a:tabLst/>
              <a:defRPr/>
            </a:pPr>
            <a:r>
              <a:rPr lang="en-US" noProof="0" dirty="0"/>
              <a:t>Bulleted </a:t>
            </a:r>
            <a:r>
              <a:rPr lang="en-US" noProof="0" dirty="0" err="1"/>
              <a:t>underlist</a:t>
            </a:r>
            <a:endParaRPr lang="en-US" noProof="0" dirty="0"/>
          </a:p>
          <a:p>
            <a:pPr marL="2926034" marR="0" lvl="4" indent="-325115" algn="l" defTabSz="650230" rtl="0" eaLnBrk="1" fontAlgn="auto" latinLnBrk="0" hangingPunct="1">
              <a:lnSpc>
                <a:spcPct val="100000"/>
              </a:lnSpc>
              <a:spcBef>
                <a:spcPct val="20000"/>
              </a:spcBef>
              <a:spcAft>
                <a:spcPts val="0"/>
              </a:spcAft>
              <a:buClrTx/>
              <a:buSzTx/>
              <a:buFont typeface="Arial"/>
              <a:buChar char="»"/>
              <a:tabLst/>
              <a:defRPr/>
            </a:pPr>
            <a:r>
              <a:rPr lang="en-US" noProof="0" dirty="0"/>
              <a:t>Bulleted </a:t>
            </a:r>
            <a:r>
              <a:rPr lang="en-US" noProof="0" dirty="0" err="1"/>
              <a:t>underlist</a:t>
            </a:r>
            <a:endParaRPr lang="en-US" noProof="0" dirty="0"/>
          </a:p>
          <a:p>
            <a:pPr marL="3576264" marR="0" lvl="5" indent="-325115" algn="l" defTabSz="650230" rtl="0" eaLnBrk="1" fontAlgn="auto" latinLnBrk="0" hangingPunct="1">
              <a:lnSpc>
                <a:spcPct val="100000"/>
              </a:lnSpc>
              <a:spcBef>
                <a:spcPct val="20000"/>
              </a:spcBef>
              <a:spcAft>
                <a:spcPts val="0"/>
              </a:spcAft>
              <a:buClrTx/>
              <a:buSzTx/>
              <a:buFont typeface="Arial"/>
              <a:buChar char="•"/>
              <a:tabLst/>
              <a:defRPr/>
            </a:pPr>
            <a:r>
              <a:rPr lang="en-US" noProof="0" dirty="0"/>
              <a:t>Bulleted </a:t>
            </a:r>
            <a:r>
              <a:rPr lang="en-US" noProof="0" dirty="0" err="1"/>
              <a:t>underlist</a:t>
            </a:r>
            <a:endParaRPr lang="en-US" noProof="0" dirty="0"/>
          </a:p>
          <a:p>
            <a:pPr lvl="5"/>
            <a:endParaRPr lang="en-US" noProof="0" dirty="0"/>
          </a:p>
        </p:txBody>
      </p:sp>
      <p:sp>
        <p:nvSpPr>
          <p:cNvPr id="6" name="Segnaposto testo 12"/>
          <p:cNvSpPr>
            <a:spLocks noGrp="1"/>
          </p:cNvSpPr>
          <p:nvPr>
            <p:ph type="body" sz="quarter" idx="13" hasCustomPrompt="1"/>
          </p:nvPr>
        </p:nvSpPr>
        <p:spPr>
          <a:xfrm>
            <a:off x="19535" y="9157052"/>
            <a:ext cx="1268629" cy="602074"/>
          </a:xfrm>
          <a:prstGeom prst="rect">
            <a:avLst/>
          </a:prstGeom>
        </p:spPr>
        <p:txBody>
          <a:bodyPr>
            <a:noAutofit/>
          </a:bodyPr>
          <a:lstStyle>
            <a:lvl1pPr marL="0" indent="0" algn="l">
              <a:buNone/>
              <a:defRPr sz="1493">
                <a:solidFill>
                  <a:srgbClr val="223D97"/>
                </a:solidFill>
              </a:defRPr>
            </a:lvl1pPr>
          </a:lstStyle>
          <a:p>
            <a:pPr lvl="0"/>
            <a:r>
              <a:rPr lang="en-US" noProof="0" dirty="0"/>
              <a:t>Chapter</a:t>
            </a:r>
          </a:p>
        </p:txBody>
      </p:sp>
      <p:sp>
        <p:nvSpPr>
          <p:cNvPr id="8" name="Segnaposto testo 14"/>
          <p:cNvSpPr>
            <a:spLocks noGrp="1"/>
          </p:cNvSpPr>
          <p:nvPr>
            <p:ph type="body" sz="quarter" idx="14" hasCustomPrompt="1"/>
          </p:nvPr>
        </p:nvSpPr>
        <p:spPr>
          <a:xfrm>
            <a:off x="1288164" y="9157052"/>
            <a:ext cx="752784" cy="602074"/>
          </a:xfrm>
          <a:prstGeom prst="rect">
            <a:avLst/>
          </a:prstGeom>
        </p:spPr>
        <p:txBody>
          <a:bodyPr>
            <a:normAutofit/>
          </a:bodyPr>
          <a:lstStyle>
            <a:lvl1pPr marL="0" indent="0" algn="l">
              <a:buNone/>
              <a:defRPr sz="1422">
                <a:solidFill>
                  <a:srgbClr val="223D97"/>
                </a:solidFill>
                <a:latin typeface="Arial"/>
                <a:cs typeface="Arial"/>
              </a:defRPr>
            </a:lvl1pPr>
          </a:lstStyle>
          <a:p>
            <a:pPr lvl="0"/>
            <a:fld id="{1C6AA57B-A0DE-A040-8718-9B283521740C}" type="slidenum">
              <a:rPr lang="en-US" noProof="0" smtClean="0"/>
              <a:pPr lvl="0"/>
              <a:t>‹n.›</a:t>
            </a:fld>
            <a:endParaRPr lang="en-US" noProof="0" dirty="0"/>
          </a:p>
        </p:txBody>
      </p:sp>
      <p:sp>
        <p:nvSpPr>
          <p:cNvPr id="9" name="CasellaDiTesto 9"/>
          <p:cNvSpPr txBox="1"/>
          <p:nvPr userDrawn="1"/>
        </p:nvSpPr>
        <p:spPr>
          <a:xfrm>
            <a:off x="-17184" y="9471758"/>
            <a:ext cx="10020018" cy="267446"/>
          </a:xfrm>
          <a:prstGeom prst="rect">
            <a:avLst/>
          </a:prstGeom>
          <a:noFill/>
        </p:spPr>
        <p:txBody>
          <a:bodyPr wrap="square" rtlCol="0">
            <a:spAutoFit/>
          </a:bodyPr>
          <a:lstStyle/>
          <a:p>
            <a:pPr marL="0" marR="0" indent="0" algn="l" defTabSz="650230" rtl="0" eaLnBrk="1" fontAlgn="auto" latinLnBrk="0" hangingPunct="1">
              <a:lnSpc>
                <a:spcPct val="100000"/>
              </a:lnSpc>
              <a:spcBef>
                <a:spcPts val="0"/>
              </a:spcBef>
              <a:spcAft>
                <a:spcPts val="0"/>
              </a:spcAft>
              <a:buClrTx/>
              <a:buSzTx/>
              <a:buFontTx/>
              <a:buNone/>
              <a:tabLst/>
              <a:defRPr/>
            </a:pPr>
            <a:r>
              <a:rPr lang="en-US" sz="1138" b="0" i="0" kern="1200" noProof="0" dirty="0">
                <a:solidFill>
                  <a:srgbClr val="223D97"/>
                </a:solidFill>
                <a:latin typeface="Arial"/>
                <a:ea typeface="+mn-ea"/>
                <a:cs typeface="Arial"/>
              </a:rPr>
              <a:t>Confidential - LFoundry </a:t>
            </a:r>
            <a:r>
              <a:rPr lang="en-US" sz="1138" b="0" i="0" kern="1200" noProof="0" dirty="0" err="1">
                <a:solidFill>
                  <a:srgbClr val="223D97"/>
                </a:solidFill>
                <a:latin typeface="Arial"/>
                <a:ea typeface="+mn-ea"/>
                <a:cs typeface="Arial"/>
              </a:rPr>
              <a:t>S.r.l</a:t>
            </a:r>
            <a:r>
              <a:rPr lang="en-US" sz="1138" b="0" i="0" kern="1200" noProof="0" dirty="0">
                <a:solidFill>
                  <a:srgbClr val="223D97"/>
                </a:solidFill>
                <a:latin typeface="Arial"/>
                <a:ea typeface="+mn-ea"/>
                <a:cs typeface="Arial"/>
              </a:rPr>
              <a:t>. All rights reserved.</a:t>
            </a:r>
          </a:p>
        </p:txBody>
      </p:sp>
      <p:sp>
        <p:nvSpPr>
          <p:cNvPr id="10" name="Rettangolo 9"/>
          <p:cNvSpPr/>
          <p:nvPr userDrawn="1"/>
        </p:nvSpPr>
        <p:spPr>
          <a:xfrm>
            <a:off x="12433277" y="9327236"/>
            <a:ext cx="550151" cy="311175"/>
          </a:xfrm>
          <a:prstGeom prst="rect">
            <a:avLst/>
          </a:prstGeom>
        </p:spPr>
        <p:txBody>
          <a:bodyPr wrap="none">
            <a:spAutoFit/>
          </a:bodyPr>
          <a:lstStyle/>
          <a:p>
            <a:fld id="{86CB4B4D-7CA3-9044-876B-883B54F8677D}" type="slidenum">
              <a:rPr lang="en-US" sz="1422" noProof="0" smtClean="0">
                <a:solidFill>
                  <a:schemeClr val="accent1"/>
                </a:solidFill>
                <a:latin typeface="Arial"/>
                <a:cs typeface="Arial"/>
              </a:rPr>
              <a:pPr/>
              <a:t>‹#›</a:t>
            </a:fld>
            <a:endParaRPr lang="en-US" sz="1422" noProof="0" dirty="0">
              <a:solidFill>
                <a:schemeClr val="accent1"/>
              </a:solidFill>
              <a:latin typeface="Arial"/>
              <a:cs typeface="Arial"/>
            </a:endParaRPr>
          </a:p>
        </p:txBody>
      </p:sp>
    </p:spTree>
    <p:extLst>
      <p:ext uri="{BB962C8B-B14F-4D97-AF65-F5344CB8AC3E}">
        <p14:creationId xmlns:p14="http://schemas.microsoft.com/office/powerpoint/2010/main" val="2620754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4">
    <p:spTree>
      <p:nvGrpSpPr>
        <p:cNvPr id="1" name=""/>
        <p:cNvGrpSpPr/>
        <p:nvPr/>
      </p:nvGrpSpPr>
      <p:grpSpPr>
        <a:xfrm>
          <a:off x="0" y="0"/>
          <a:ext cx="0" cy="0"/>
          <a:chOff x="0" y="0"/>
          <a:chExt cx="0" cy="0"/>
        </a:xfrm>
      </p:grpSpPr>
      <p:sp>
        <p:nvSpPr>
          <p:cNvPr id="5" name="Segnaposto testo 12"/>
          <p:cNvSpPr>
            <a:spLocks noGrp="1"/>
          </p:cNvSpPr>
          <p:nvPr>
            <p:ph type="body" sz="quarter" idx="13" hasCustomPrompt="1"/>
          </p:nvPr>
        </p:nvSpPr>
        <p:spPr>
          <a:xfrm>
            <a:off x="4730" y="9170721"/>
            <a:ext cx="1268629" cy="602074"/>
          </a:xfrm>
          <a:prstGeom prst="rect">
            <a:avLst/>
          </a:prstGeom>
        </p:spPr>
        <p:txBody>
          <a:bodyPr>
            <a:noAutofit/>
          </a:bodyPr>
          <a:lstStyle>
            <a:lvl1pPr marL="0" indent="0" algn="l">
              <a:buNone/>
              <a:defRPr sz="1493">
                <a:solidFill>
                  <a:srgbClr val="223D97"/>
                </a:solidFill>
              </a:defRPr>
            </a:lvl1pPr>
          </a:lstStyle>
          <a:p>
            <a:pPr lvl="0"/>
            <a:r>
              <a:rPr lang="en-US" noProof="0" dirty="0"/>
              <a:t>Chapter</a:t>
            </a:r>
          </a:p>
        </p:txBody>
      </p:sp>
      <p:sp>
        <p:nvSpPr>
          <p:cNvPr id="6" name="Segnaposto testo 14"/>
          <p:cNvSpPr>
            <a:spLocks noGrp="1"/>
          </p:cNvSpPr>
          <p:nvPr>
            <p:ph type="body" sz="quarter" idx="14" hasCustomPrompt="1"/>
          </p:nvPr>
        </p:nvSpPr>
        <p:spPr>
          <a:xfrm>
            <a:off x="1273359" y="9170721"/>
            <a:ext cx="752784" cy="602074"/>
          </a:xfrm>
          <a:prstGeom prst="rect">
            <a:avLst/>
          </a:prstGeom>
        </p:spPr>
        <p:txBody>
          <a:bodyPr>
            <a:normAutofit/>
          </a:bodyPr>
          <a:lstStyle>
            <a:lvl1pPr marL="0" indent="0" algn="l">
              <a:buNone/>
              <a:defRPr sz="1422">
                <a:solidFill>
                  <a:srgbClr val="223D97"/>
                </a:solidFill>
                <a:latin typeface="Arial"/>
                <a:cs typeface="Arial"/>
              </a:defRPr>
            </a:lvl1pPr>
          </a:lstStyle>
          <a:p>
            <a:pPr lvl="0"/>
            <a:fld id="{1C6AA57B-A0DE-A040-8718-9B283521740C}" type="slidenum">
              <a:rPr lang="en-US" noProof="0" smtClean="0"/>
              <a:pPr lvl="0"/>
              <a:t>‹n.›</a:t>
            </a:fld>
            <a:endParaRPr lang="en-US" noProof="0" dirty="0"/>
          </a:p>
        </p:txBody>
      </p:sp>
      <p:sp>
        <p:nvSpPr>
          <p:cNvPr id="7" name="CasellaDiTesto 9"/>
          <p:cNvSpPr txBox="1"/>
          <p:nvPr userDrawn="1"/>
        </p:nvSpPr>
        <p:spPr>
          <a:xfrm>
            <a:off x="-17184" y="9471758"/>
            <a:ext cx="10020018" cy="267446"/>
          </a:xfrm>
          <a:prstGeom prst="rect">
            <a:avLst/>
          </a:prstGeom>
          <a:noFill/>
        </p:spPr>
        <p:txBody>
          <a:bodyPr wrap="square" rtlCol="0">
            <a:spAutoFit/>
          </a:bodyPr>
          <a:lstStyle/>
          <a:p>
            <a:pPr marL="0" marR="0" indent="0" algn="l" defTabSz="650230" rtl="0" eaLnBrk="1" fontAlgn="auto" latinLnBrk="0" hangingPunct="1">
              <a:lnSpc>
                <a:spcPct val="100000"/>
              </a:lnSpc>
              <a:spcBef>
                <a:spcPts val="0"/>
              </a:spcBef>
              <a:spcAft>
                <a:spcPts val="0"/>
              </a:spcAft>
              <a:buClrTx/>
              <a:buSzTx/>
              <a:buFontTx/>
              <a:buNone/>
              <a:tabLst/>
              <a:defRPr/>
            </a:pPr>
            <a:r>
              <a:rPr lang="en-US" sz="1138" b="0" i="0" kern="1200" noProof="0" dirty="0">
                <a:solidFill>
                  <a:srgbClr val="223D97"/>
                </a:solidFill>
                <a:latin typeface="Arial"/>
                <a:ea typeface="+mn-ea"/>
                <a:cs typeface="Arial"/>
              </a:rPr>
              <a:t>Confidential - LFoundry </a:t>
            </a:r>
            <a:r>
              <a:rPr lang="en-US" sz="1138" b="0" i="0" kern="1200" noProof="0" dirty="0" err="1">
                <a:solidFill>
                  <a:srgbClr val="223D97"/>
                </a:solidFill>
                <a:latin typeface="Arial"/>
                <a:ea typeface="+mn-ea"/>
                <a:cs typeface="Arial"/>
              </a:rPr>
              <a:t>S.r.l</a:t>
            </a:r>
            <a:r>
              <a:rPr lang="en-US" sz="1138" b="0" i="0" kern="1200" noProof="0" dirty="0">
                <a:solidFill>
                  <a:srgbClr val="223D97"/>
                </a:solidFill>
                <a:latin typeface="Arial"/>
                <a:ea typeface="+mn-ea"/>
                <a:cs typeface="Arial"/>
              </a:rPr>
              <a:t>. All rights reserved.</a:t>
            </a:r>
          </a:p>
        </p:txBody>
      </p:sp>
      <p:sp>
        <p:nvSpPr>
          <p:cNvPr id="8" name="Rettangolo 7"/>
          <p:cNvSpPr/>
          <p:nvPr userDrawn="1"/>
        </p:nvSpPr>
        <p:spPr>
          <a:xfrm>
            <a:off x="12433277" y="9327236"/>
            <a:ext cx="550151" cy="311175"/>
          </a:xfrm>
          <a:prstGeom prst="rect">
            <a:avLst/>
          </a:prstGeom>
        </p:spPr>
        <p:txBody>
          <a:bodyPr wrap="none">
            <a:spAutoFit/>
          </a:bodyPr>
          <a:lstStyle/>
          <a:p>
            <a:fld id="{86CB4B4D-7CA3-9044-876B-883B54F8677D}" type="slidenum">
              <a:rPr lang="en-US" sz="1422" noProof="0" smtClean="0">
                <a:solidFill>
                  <a:schemeClr val="accent1"/>
                </a:solidFill>
                <a:latin typeface="Arial"/>
                <a:cs typeface="Arial"/>
              </a:rPr>
              <a:pPr/>
              <a:t>‹#›</a:t>
            </a:fld>
            <a:endParaRPr lang="en-US" sz="1422" noProof="0" dirty="0">
              <a:solidFill>
                <a:schemeClr val="accent1"/>
              </a:solidFill>
              <a:latin typeface="Arial"/>
              <a:cs typeface="Arial"/>
            </a:endParaRPr>
          </a:p>
        </p:txBody>
      </p:sp>
    </p:spTree>
    <p:extLst>
      <p:ext uri="{BB962C8B-B14F-4D97-AF65-F5344CB8AC3E}">
        <p14:creationId xmlns:p14="http://schemas.microsoft.com/office/powerpoint/2010/main" val="1289818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ta">
    <p:spTree>
      <p:nvGrpSpPr>
        <p:cNvPr id="1" name=""/>
        <p:cNvGrpSpPr/>
        <p:nvPr/>
      </p:nvGrpSpPr>
      <p:grpSpPr>
        <a:xfrm>
          <a:off x="0" y="0"/>
          <a:ext cx="0" cy="0"/>
          <a:chOff x="0" y="0"/>
          <a:chExt cx="0" cy="0"/>
        </a:xfrm>
      </p:grpSpPr>
      <p:sp>
        <p:nvSpPr>
          <p:cNvPr id="11" name="Segnaposto testo 7"/>
          <p:cNvSpPr>
            <a:spLocks noGrp="1"/>
          </p:cNvSpPr>
          <p:nvPr>
            <p:ph type="body" sz="quarter" idx="10" hasCustomPrompt="1"/>
          </p:nvPr>
        </p:nvSpPr>
        <p:spPr>
          <a:xfrm>
            <a:off x="3092739" y="152400"/>
            <a:ext cx="9573281" cy="914400"/>
          </a:xfrm>
          <a:prstGeom prst="rect">
            <a:avLst/>
          </a:prstGeom>
        </p:spPr>
        <p:txBody>
          <a:bodyPr anchor="ctr">
            <a:noAutofit/>
          </a:bodyPr>
          <a:lstStyle>
            <a:lvl1pPr marL="0" marR="0" indent="0" algn="l" defTabSz="650230" rtl="0" eaLnBrk="1" fontAlgn="auto" latinLnBrk="0" hangingPunct="1">
              <a:lnSpc>
                <a:spcPct val="100000"/>
              </a:lnSpc>
              <a:spcBef>
                <a:spcPct val="20000"/>
              </a:spcBef>
              <a:spcAft>
                <a:spcPts val="0"/>
              </a:spcAft>
              <a:buClrTx/>
              <a:buSzTx/>
              <a:buFont typeface="Arial"/>
              <a:buNone/>
              <a:tabLst/>
              <a:defRPr sz="2276" b="1" i="0" baseline="0">
                <a:solidFill>
                  <a:srgbClr val="FF8100"/>
                </a:solidFill>
                <a:latin typeface="Arial"/>
                <a:cs typeface="Arial"/>
              </a:defRPr>
            </a:lvl1pPr>
          </a:lstStyle>
          <a:p>
            <a:pPr marL="0" marR="0" lvl="0" indent="0" algn="l" defTabSz="650230" rtl="0" eaLnBrk="1" fontAlgn="auto" latinLnBrk="0" hangingPunct="1">
              <a:lnSpc>
                <a:spcPct val="100000"/>
              </a:lnSpc>
              <a:spcBef>
                <a:spcPct val="20000"/>
              </a:spcBef>
              <a:spcAft>
                <a:spcPts val="0"/>
              </a:spcAft>
              <a:buClrTx/>
              <a:buSzTx/>
              <a:buFont typeface="Arial"/>
              <a:buNone/>
              <a:tabLst/>
              <a:defRPr/>
            </a:pPr>
            <a:r>
              <a:rPr lang="en-US" noProof="0" dirty="0"/>
              <a:t>DATA PAGE - TITLE </a:t>
            </a:r>
          </a:p>
        </p:txBody>
      </p:sp>
    </p:spTree>
    <p:extLst>
      <p:ext uri="{BB962C8B-B14F-4D97-AF65-F5344CB8AC3E}">
        <p14:creationId xmlns:p14="http://schemas.microsoft.com/office/powerpoint/2010/main" val="456551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900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131904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Lst>
  <p:txStyles>
    <p:titleStyle>
      <a:lvl1pPr algn="ctr" defTabSz="650230" rtl="0" eaLnBrk="1" latinLnBrk="0" hangingPunct="1">
        <a:spcBef>
          <a:spcPct val="0"/>
        </a:spcBef>
        <a:buNone/>
        <a:defRPr sz="6258" kern="1200">
          <a:solidFill>
            <a:schemeClr val="tx1"/>
          </a:solidFill>
          <a:latin typeface="+mj-lt"/>
          <a:ea typeface="+mj-ea"/>
          <a:cs typeface="+mj-cs"/>
        </a:defRPr>
      </a:lvl1pPr>
    </p:titleStyle>
    <p:bodyStyle>
      <a:lvl1pPr marL="487672" indent="-487672" algn="l" defTabSz="650230" rtl="0" eaLnBrk="1" latinLnBrk="0" hangingPunct="1">
        <a:spcBef>
          <a:spcPct val="20000"/>
        </a:spcBef>
        <a:buFont typeface="Arial"/>
        <a:buChar char="•"/>
        <a:defRPr sz="4551" kern="1200">
          <a:solidFill>
            <a:schemeClr val="tx1"/>
          </a:solidFill>
          <a:latin typeface="+mn-lt"/>
          <a:ea typeface="+mn-ea"/>
          <a:cs typeface="+mn-cs"/>
        </a:defRPr>
      </a:lvl1pPr>
      <a:lvl2pPr marL="1056623" indent="-406394" algn="l" defTabSz="650230" rtl="0" eaLnBrk="1" latinLnBrk="0" hangingPunct="1">
        <a:spcBef>
          <a:spcPct val="20000"/>
        </a:spcBef>
        <a:buFont typeface="Arial"/>
        <a:buChar char="–"/>
        <a:defRPr sz="3982" kern="1200">
          <a:solidFill>
            <a:schemeClr val="tx1"/>
          </a:solidFill>
          <a:latin typeface="+mn-lt"/>
          <a:ea typeface="+mn-ea"/>
          <a:cs typeface="+mn-cs"/>
        </a:defRPr>
      </a:lvl2pPr>
      <a:lvl3pPr marL="1625575" indent="-325115" algn="l" defTabSz="650230" rtl="0" eaLnBrk="1" latinLnBrk="0" hangingPunct="1">
        <a:spcBef>
          <a:spcPct val="20000"/>
        </a:spcBef>
        <a:buFont typeface="Arial"/>
        <a:buChar char="•"/>
        <a:defRPr sz="3413" kern="1200">
          <a:solidFill>
            <a:schemeClr val="tx1"/>
          </a:solidFill>
          <a:latin typeface="+mn-lt"/>
          <a:ea typeface="+mn-ea"/>
          <a:cs typeface="+mn-cs"/>
        </a:defRPr>
      </a:lvl3pPr>
      <a:lvl4pPr marL="2275804" indent="-325115" algn="l" defTabSz="650230" rtl="0" eaLnBrk="1" latinLnBrk="0" hangingPunct="1">
        <a:spcBef>
          <a:spcPct val="20000"/>
        </a:spcBef>
        <a:buFont typeface="Arial"/>
        <a:buChar char="–"/>
        <a:defRPr sz="2844" kern="1200">
          <a:solidFill>
            <a:schemeClr val="tx1"/>
          </a:solidFill>
          <a:latin typeface="+mn-lt"/>
          <a:ea typeface="+mn-ea"/>
          <a:cs typeface="+mn-cs"/>
        </a:defRPr>
      </a:lvl4pPr>
      <a:lvl5pPr marL="2926034" indent="-325115" algn="l" defTabSz="650230" rtl="0" eaLnBrk="1" latinLnBrk="0" hangingPunct="1">
        <a:spcBef>
          <a:spcPct val="20000"/>
        </a:spcBef>
        <a:buFont typeface="Arial"/>
        <a:buChar char="»"/>
        <a:defRPr sz="2844" kern="1200">
          <a:solidFill>
            <a:schemeClr val="tx1"/>
          </a:solidFill>
          <a:latin typeface="+mn-lt"/>
          <a:ea typeface="+mn-ea"/>
          <a:cs typeface="+mn-cs"/>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it-IT"/>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www.lifebitmaps.eu/" TargetMode="External"/><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9.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3.jpeg"/><Relationship Id="rId7" Type="http://schemas.openxmlformats.org/officeDocument/2006/relationships/image" Target="../media/image4.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hyperlink" Target="http://www.lifebitmaps.eu/" TargetMode="External"/><Relationship Id="rId5" Type="http://schemas.openxmlformats.org/officeDocument/2006/relationships/image" Target="../media/image38.png"/><Relationship Id="rId4" Type="http://schemas.openxmlformats.org/officeDocument/2006/relationships/image" Target="../media/image37.jpeg"/><Relationship Id="rId9"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en.wikipedia.org/wiki/File:TMAH.svg"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File:GHS-pictogram-acid.svg" TargetMode="External"/><Relationship Id="rId7" Type="http://schemas.openxmlformats.org/officeDocument/2006/relationships/image" Target="../media/image16.emf"/><Relationship Id="rId2" Type="http://schemas.openxmlformats.org/officeDocument/2006/relationships/hyperlink" Target="https://echa.europa.eu/it/registration-dossier/-/registered-dossier/14295" TargetMode="Externa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hyperlink" Target="https://en.wikipedia.org/wiki/File:GHS-pictogram-skull.svg" TargetMode="Externa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File:GHS-pictogram-skull.svg" TargetMode="External"/><Relationship Id="rId2" Type="http://schemas.openxmlformats.org/officeDocument/2006/relationships/hyperlink" Target="https://en.wikipedia.org/wiki/File:GHS-pictogram-acid.svg" TargetMode="Externa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en.wikipedia.org/wiki/Tetramethylammonium_hydroxide#cite_note-sigma-2"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File:GHS-pictogram-skull.svg" TargetMode="External"/><Relationship Id="rId2" Type="http://schemas.openxmlformats.org/officeDocument/2006/relationships/hyperlink" Target="https://en.wikipedia.org/wiki/File:GHS-pictogram-acid.svg" TargetMode="Externa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hyperlink" Target="https://en.wikipedia.org/wiki/Tetramethylammonium_hydroxide#cite_note-sigma-2"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http://www.lifebitmaps.eu/" TargetMode="External"/><Relationship Id="rId7" Type="http://schemas.openxmlformats.org/officeDocument/2006/relationships/image" Target="../media/image6.jpeg"/><Relationship Id="rId2" Type="http://schemas.openxmlformats.org/officeDocument/2006/relationships/image" Target="../media/image20.png"/><Relationship Id="rId1" Type="http://schemas.openxmlformats.org/officeDocument/2006/relationships/slideLayout" Target="../slideLayouts/slideLayout9.xml"/><Relationship Id="rId6" Type="http://schemas.openxmlformats.org/officeDocument/2006/relationships/image" Target="../media/image7.jpeg"/><Relationship Id="rId11" Type="http://schemas.openxmlformats.org/officeDocument/2006/relationships/image" Target="../media/image24.jpeg"/><Relationship Id="rId5" Type="http://schemas.openxmlformats.org/officeDocument/2006/relationships/image" Target="../media/image22.png"/><Relationship Id="rId10" Type="http://schemas.openxmlformats.org/officeDocument/2006/relationships/image" Target="../media/image5.svg"/><Relationship Id="rId4" Type="http://schemas.openxmlformats.org/officeDocument/2006/relationships/image" Target="../media/image21.png"/><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1"/>
          </p:nvPr>
        </p:nvSpPr>
        <p:spPr>
          <a:xfrm>
            <a:off x="1221870" y="4836301"/>
            <a:ext cx="11228548" cy="406791"/>
          </a:xfrm>
        </p:spPr>
        <p:txBody>
          <a:bodyPr/>
          <a:lstStyle/>
          <a:p>
            <a:r>
              <a:rPr lang="en-US" sz="2000" i="1" dirty="0"/>
              <a:t>Guglielmo Iuliano Project Coordinator </a:t>
            </a:r>
            <a:r>
              <a:rPr lang="en-US" sz="2400" i="1" dirty="0"/>
              <a:t>(</a:t>
            </a:r>
            <a:r>
              <a:rPr lang="en-US" sz="2400" i="1" dirty="0" err="1"/>
              <a:t>Lfoundry</a:t>
            </a:r>
            <a:r>
              <a:rPr lang="en-US" sz="2400" i="1" dirty="0"/>
              <a:t>) </a:t>
            </a:r>
            <a:endParaRPr lang="en-US" sz="2200" dirty="0"/>
          </a:p>
        </p:txBody>
      </p:sp>
      <p:sp>
        <p:nvSpPr>
          <p:cNvPr id="17" name="Rectangle 12"/>
          <p:cNvSpPr>
            <a:spLocks noChangeArrowheads="1"/>
          </p:cNvSpPr>
          <p:nvPr/>
        </p:nvSpPr>
        <p:spPr bwMode="auto">
          <a:xfrm>
            <a:off x="5145433" y="154979"/>
            <a:ext cx="254634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1" name="Picture 2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0442" y="67849"/>
            <a:ext cx="3769895" cy="1005944"/>
          </a:xfrm>
          <a:prstGeom prst="rect">
            <a:avLst/>
          </a:prstGeom>
          <a:noFill/>
        </p:spPr>
      </p:pic>
      <p:pic>
        <p:nvPicPr>
          <p:cNvPr id="22" name="Picture 21" descr="life"/>
          <p:cNvPicPr/>
          <p:nvPr/>
        </p:nvPicPr>
        <p:blipFill>
          <a:blip r:embed="rId3">
            <a:extLst>
              <a:ext uri="{28A0092B-C50C-407E-A947-70E740481C1C}">
                <a14:useLocalDpi xmlns:a14="http://schemas.microsoft.com/office/drawing/2010/main" val="0"/>
              </a:ext>
            </a:extLst>
          </a:blip>
          <a:srcRect/>
          <a:stretch>
            <a:fillRect/>
          </a:stretch>
        </p:blipFill>
        <p:spPr bwMode="auto">
          <a:xfrm>
            <a:off x="10641017" y="8372871"/>
            <a:ext cx="1943609" cy="1225750"/>
          </a:xfrm>
          <a:prstGeom prst="rect">
            <a:avLst/>
          </a:prstGeom>
          <a:noFill/>
          <a:ln w="9525">
            <a:noFill/>
            <a:miter lim="800000"/>
            <a:headEnd/>
            <a:tailEnd/>
          </a:ln>
        </p:spPr>
      </p:pic>
      <p:cxnSp>
        <p:nvCxnSpPr>
          <p:cNvPr id="23" name="Straight Connector 22"/>
          <p:cNvCxnSpPr/>
          <p:nvPr/>
        </p:nvCxnSpPr>
        <p:spPr>
          <a:xfrm>
            <a:off x="0" y="8204457"/>
            <a:ext cx="13004800"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8F03E3C8-873C-4930-8726-BA2037948B36}"/>
              </a:ext>
            </a:extLst>
          </p:cNvPr>
          <p:cNvSpPr/>
          <p:nvPr/>
        </p:nvSpPr>
        <p:spPr>
          <a:xfrm>
            <a:off x="344521" y="8693358"/>
            <a:ext cx="9515096" cy="584775"/>
          </a:xfrm>
          <a:prstGeom prst="rect">
            <a:avLst/>
          </a:prstGeom>
        </p:spPr>
        <p:txBody>
          <a:bodyPr wrap="square">
            <a:spAutoFit/>
          </a:bodyPr>
          <a:lstStyle/>
          <a:p>
            <a:r>
              <a:rPr lang="en-US" sz="1600" b="1" kern="1200" dirty="0">
                <a:solidFill>
                  <a:srgbClr val="223D97"/>
                </a:solidFill>
                <a:latin typeface="Arial"/>
                <a:cs typeface="Arial"/>
              </a:rPr>
              <a:t>This Project receives funding form the European Union Life </a:t>
            </a:r>
            <a:r>
              <a:rPr lang="en-US" sz="1600" b="1" kern="1200" dirty="0" err="1">
                <a:solidFill>
                  <a:srgbClr val="223D97"/>
                </a:solidFill>
                <a:latin typeface="Arial"/>
                <a:cs typeface="Arial"/>
              </a:rPr>
              <a:t>Programme</a:t>
            </a:r>
            <a:r>
              <a:rPr lang="en-US" sz="1600" b="1" kern="1200" dirty="0">
                <a:solidFill>
                  <a:srgbClr val="223D97"/>
                </a:solidFill>
                <a:latin typeface="Arial"/>
                <a:cs typeface="Arial"/>
              </a:rPr>
              <a:t> Under Grant Agreement N. LIFE 15 ENV/IT 000332</a:t>
            </a:r>
            <a:endParaRPr lang="en-US" dirty="0"/>
          </a:p>
        </p:txBody>
      </p:sp>
      <p:sp>
        <p:nvSpPr>
          <p:cNvPr id="5" name="Rettangolo 4">
            <a:extLst>
              <a:ext uri="{FF2B5EF4-FFF2-40B4-BE49-F238E27FC236}">
                <a16:creationId xmlns:a16="http://schemas.microsoft.com/office/drawing/2014/main" id="{25942879-7AF0-4EF4-A7AB-02E9AEE65619}"/>
              </a:ext>
            </a:extLst>
          </p:cNvPr>
          <p:cNvSpPr/>
          <p:nvPr/>
        </p:nvSpPr>
        <p:spPr>
          <a:xfrm>
            <a:off x="1221870" y="2630534"/>
            <a:ext cx="12105897" cy="2123658"/>
          </a:xfrm>
          <a:prstGeom prst="rect">
            <a:avLst/>
          </a:prstGeom>
        </p:spPr>
        <p:txBody>
          <a:bodyPr wrap="square">
            <a:spAutoFit/>
          </a:bodyPr>
          <a:lstStyle/>
          <a:p>
            <a:pPr marL="0" indent="0" algn="l">
              <a:buNone/>
            </a:pPr>
            <a:r>
              <a:rPr lang="en-US" sz="4400" b="1" dirty="0">
                <a:solidFill>
                  <a:schemeClr val="accent2"/>
                </a:solidFill>
              </a:rPr>
              <a:t>BITMAPS Project: Objectives, environmental opportunities,	socio-economic impacts </a:t>
            </a:r>
          </a:p>
          <a:p>
            <a:pPr marL="0" indent="0">
              <a:buNone/>
            </a:pPr>
            <a:endParaRPr lang="en-US" sz="4400" b="1" dirty="0">
              <a:solidFill>
                <a:schemeClr val="accent2"/>
              </a:solidFill>
            </a:endParaRPr>
          </a:p>
        </p:txBody>
      </p:sp>
      <p:sp>
        <p:nvSpPr>
          <p:cNvPr id="11" name="Textplatzhalter 1">
            <a:extLst>
              <a:ext uri="{FF2B5EF4-FFF2-40B4-BE49-F238E27FC236}">
                <a16:creationId xmlns:a16="http://schemas.microsoft.com/office/drawing/2014/main" id="{D06C8193-33C2-4EAD-9F80-5CAF130212B7}"/>
              </a:ext>
            </a:extLst>
          </p:cNvPr>
          <p:cNvSpPr txBox="1">
            <a:spLocks/>
          </p:cNvSpPr>
          <p:nvPr/>
        </p:nvSpPr>
        <p:spPr>
          <a:xfrm>
            <a:off x="1095703" y="329372"/>
            <a:ext cx="9268178" cy="1219770"/>
          </a:xfrm>
          <a:prstGeom prst="rect">
            <a:avLst/>
          </a:prstGeom>
        </p:spPr>
        <p:txBody>
          <a:bodyPr>
            <a:noAutofit/>
          </a:bodyPr>
          <a:lstStyle>
            <a:lvl1pPr marL="0" indent="0" algn="l" defTabSz="650230" rtl="0" eaLnBrk="1" latinLnBrk="0" hangingPunct="1">
              <a:spcBef>
                <a:spcPct val="20000"/>
              </a:spcBef>
              <a:buFont typeface="Arial"/>
              <a:buNone/>
              <a:defRPr sz="5120" b="1" i="0" kern="1200">
                <a:solidFill>
                  <a:srgbClr val="223D97"/>
                </a:solidFill>
                <a:latin typeface="Arial"/>
                <a:ea typeface="+mn-ea"/>
                <a:cs typeface="Arial"/>
              </a:defRPr>
            </a:lvl1pPr>
            <a:lvl2pPr marL="1056623" indent="-406394" algn="l" defTabSz="650230" rtl="0" eaLnBrk="1" latinLnBrk="0" hangingPunct="1">
              <a:spcBef>
                <a:spcPct val="20000"/>
              </a:spcBef>
              <a:buFont typeface="Arial"/>
              <a:buChar char="–"/>
              <a:defRPr sz="3982" kern="1200">
                <a:solidFill>
                  <a:schemeClr val="tx1"/>
                </a:solidFill>
                <a:latin typeface="+mn-lt"/>
                <a:ea typeface="+mn-ea"/>
                <a:cs typeface="+mn-cs"/>
              </a:defRPr>
            </a:lvl2pPr>
            <a:lvl3pPr marL="1625575" indent="-325115" algn="l" defTabSz="650230" rtl="0" eaLnBrk="1" latinLnBrk="0" hangingPunct="1">
              <a:spcBef>
                <a:spcPct val="20000"/>
              </a:spcBef>
              <a:buFont typeface="Arial"/>
              <a:buChar char="•"/>
              <a:defRPr sz="3413" kern="1200">
                <a:solidFill>
                  <a:schemeClr val="tx1"/>
                </a:solidFill>
                <a:latin typeface="+mn-lt"/>
                <a:ea typeface="+mn-ea"/>
                <a:cs typeface="+mn-cs"/>
              </a:defRPr>
            </a:lvl3pPr>
            <a:lvl4pPr marL="2275804" indent="-325115" algn="l" defTabSz="650230" rtl="0" eaLnBrk="1" latinLnBrk="0" hangingPunct="1">
              <a:spcBef>
                <a:spcPct val="20000"/>
              </a:spcBef>
              <a:buFont typeface="Arial"/>
              <a:buChar char="–"/>
              <a:defRPr sz="2844" kern="1200">
                <a:solidFill>
                  <a:schemeClr val="tx1"/>
                </a:solidFill>
                <a:latin typeface="+mn-lt"/>
                <a:ea typeface="+mn-ea"/>
                <a:cs typeface="+mn-cs"/>
              </a:defRPr>
            </a:lvl4pPr>
            <a:lvl5pPr marL="2926034" indent="-325115" algn="l" defTabSz="650230" rtl="0" eaLnBrk="1" latinLnBrk="0" hangingPunct="1">
              <a:spcBef>
                <a:spcPct val="20000"/>
              </a:spcBef>
              <a:buFont typeface="Arial"/>
              <a:buChar char="»"/>
              <a:defRPr sz="2844" kern="1200">
                <a:solidFill>
                  <a:schemeClr val="tx1"/>
                </a:solidFill>
                <a:latin typeface="+mn-lt"/>
                <a:ea typeface="+mn-ea"/>
                <a:cs typeface="+mn-cs"/>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a:lstStyle>
          <a:p>
            <a:pPr>
              <a:tabLst>
                <a:tab pos="4845050" algn="l"/>
              </a:tabLst>
            </a:pPr>
            <a:r>
              <a:rPr lang="en-US" dirty="0"/>
              <a:t>FINAL CONFERENCE</a:t>
            </a:r>
          </a:p>
          <a:p>
            <a:endParaRPr lang="en-US" dirty="0"/>
          </a:p>
        </p:txBody>
      </p:sp>
      <p:pic>
        <p:nvPicPr>
          <p:cNvPr id="15" name="Graphic 5">
            <a:extLst>
              <a:ext uri="{FF2B5EF4-FFF2-40B4-BE49-F238E27FC236}">
                <a16:creationId xmlns:a16="http://schemas.microsoft.com/office/drawing/2014/main" id="{E3B57B51-7EB8-454B-995D-5B37B5D5364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9110" y="5487403"/>
            <a:ext cx="1967382" cy="834294"/>
          </a:xfrm>
          <a:prstGeom prst="rect">
            <a:avLst/>
          </a:prstGeom>
        </p:spPr>
      </p:pic>
      <p:pic>
        <p:nvPicPr>
          <p:cNvPr id="16" name="Picture 6" descr="BFC Sistemi">
            <a:hlinkClick r:id="rId6"/>
            <a:extLst>
              <a:ext uri="{FF2B5EF4-FFF2-40B4-BE49-F238E27FC236}">
                <a16:creationId xmlns:a16="http://schemas.microsoft.com/office/drawing/2014/main" id="{C44BCD07-8222-4216-9927-2B5FCC06E111}"/>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2430251" y="5536847"/>
            <a:ext cx="2571750" cy="1047750"/>
          </a:xfrm>
          <a:prstGeom prst="rect">
            <a:avLst/>
          </a:prstGeom>
          <a:noFill/>
          <a:ln>
            <a:noFill/>
          </a:ln>
        </p:spPr>
      </p:pic>
      <p:pic>
        <p:nvPicPr>
          <p:cNvPr id="20" name="Picture 8" descr="Università degli Studi de L'Aquila">
            <a:hlinkClick r:id="rId6"/>
            <a:extLst>
              <a:ext uri="{FF2B5EF4-FFF2-40B4-BE49-F238E27FC236}">
                <a16:creationId xmlns:a16="http://schemas.microsoft.com/office/drawing/2014/main" id="{8E7FB8C0-A929-4DD6-B33C-43EEE34F5FAD}"/>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6908408" y="6870652"/>
            <a:ext cx="2571750" cy="1047750"/>
          </a:xfrm>
          <a:prstGeom prst="rect">
            <a:avLst/>
          </a:prstGeom>
          <a:noFill/>
          <a:ln>
            <a:noFill/>
          </a:ln>
        </p:spPr>
      </p:pic>
      <p:pic>
        <p:nvPicPr>
          <p:cNvPr id="7" name="Immagine 5">
            <a:extLst>
              <a:ext uri="{FF2B5EF4-FFF2-40B4-BE49-F238E27FC236}">
                <a16:creationId xmlns:a16="http://schemas.microsoft.com/office/drawing/2014/main" id="{6099E181-1AF4-4B64-B7F0-906F91A9AF07}"/>
              </a:ext>
            </a:extLst>
          </p:cNvPr>
          <p:cNvPicPr/>
          <p:nvPr/>
        </p:nvPicPr>
        <p:blipFill rotWithShape="1">
          <a:blip r:embed="rId9">
            <a:extLst>
              <a:ext uri="{28A0092B-C50C-407E-A947-70E740481C1C}">
                <a14:useLocalDpi xmlns:a14="http://schemas.microsoft.com/office/drawing/2010/main" val="0"/>
              </a:ext>
            </a:extLst>
          </a:blip>
          <a:srcRect t="-9765" r="33308" b="-1"/>
          <a:stretch/>
        </p:blipFill>
        <p:spPr bwMode="auto">
          <a:xfrm>
            <a:off x="2430251" y="7073497"/>
            <a:ext cx="2570481" cy="7842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55460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0" y="404100"/>
            <a:ext cx="8763000" cy="914400"/>
          </a:xfrm>
          <a:solidFill>
            <a:schemeClr val="bg1"/>
          </a:solidFill>
        </p:spPr>
        <p:txBody>
          <a:bodyPr/>
          <a:lstStyle/>
          <a:p>
            <a:r>
              <a:rPr lang="en-US" sz="3200" dirty="0">
                <a:solidFill>
                  <a:schemeClr val="accent1">
                    <a:lumMod val="75000"/>
                  </a:schemeClr>
                </a:solidFill>
              </a:rPr>
              <a:t>GLI OBIETTIVI DI LIFE BITMAPS</a:t>
            </a:r>
          </a:p>
        </p:txBody>
      </p:sp>
      <p:sp>
        <p:nvSpPr>
          <p:cNvPr id="3" name="Rectangle 2"/>
          <p:cNvSpPr/>
          <p:nvPr/>
        </p:nvSpPr>
        <p:spPr>
          <a:xfrm>
            <a:off x="749300" y="1606514"/>
            <a:ext cx="11556999" cy="7405104"/>
          </a:xfrm>
          <a:prstGeom prst="rect">
            <a:avLst/>
          </a:prstGeom>
        </p:spPr>
        <p:txBody>
          <a:bodyPr wrap="square">
            <a:spAutoFit/>
          </a:bodyPr>
          <a:lstStyle/>
          <a:p>
            <a:pPr marL="243836" lvl="1" indent="-243836" algn="l" defTabSz="650230" rtl="0">
              <a:spcBef>
                <a:spcPct val="20000"/>
              </a:spcBef>
              <a:buClr>
                <a:schemeClr val="accent1"/>
              </a:buClr>
              <a:buFont typeface="Wingdings" charset="2"/>
              <a:buChar char=""/>
            </a:pPr>
            <a:r>
              <a:rPr lang="it-IT" sz="2400" kern="1200" dirty="0">
                <a:solidFill>
                  <a:schemeClr val="tx1"/>
                </a:solidFill>
                <a:latin typeface="Arial"/>
                <a:cs typeface="Arial"/>
              </a:rPr>
              <a:t>Progettazione, costruzione e validazione di un </a:t>
            </a:r>
            <a:r>
              <a:rPr lang="it-IT" sz="2400" b="1" kern="1200" dirty="0">
                <a:solidFill>
                  <a:schemeClr val="tx1"/>
                </a:solidFill>
                <a:latin typeface="Arial"/>
                <a:cs typeface="Arial"/>
              </a:rPr>
              <a:t>impianto pilota</a:t>
            </a:r>
          </a:p>
          <a:p>
            <a:pPr lvl="1" indent="0" algn="l" defTabSz="650230" rtl="0">
              <a:spcBef>
                <a:spcPct val="20000"/>
              </a:spcBef>
              <a:buClr>
                <a:schemeClr val="accent1"/>
              </a:buClr>
            </a:pPr>
            <a:r>
              <a:rPr lang="it-IT" sz="2400" kern="1200" dirty="0">
                <a:solidFill>
                  <a:schemeClr val="tx1"/>
                </a:solidFill>
                <a:latin typeface="Arial"/>
                <a:cs typeface="Arial"/>
              </a:rPr>
              <a:t>   al fine di dimostrare rispettivamente:</a:t>
            </a:r>
          </a:p>
          <a:p>
            <a:pPr lvl="1" indent="0" algn="l" defTabSz="650230" rtl="0">
              <a:spcBef>
                <a:spcPct val="20000"/>
              </a:spcBef>
              <a:buClr>
                <a:schemeClr val="accent1"/>
              </a:buClr>
            </a:pPr>
            <a:r>
              <a:rPr lang="it-IT" sz="2400" kern="1200" dirty="0">
                <a:solidFill>
                  <a:schemeClr val="tx1"/>
                </a:solidFill>
                <a:latin typeface="Arial"/>
                <a:cs typeface="Arial"/>
              </a:rPr>
              <a:t>- la </a:t>
            </a:r>
            <a:r>
              <a:rPr lang="it-IT" sz="2400" b="1" kern="1200" dirty="0">
                <a:solidFill>
                  <a:schemeClr val="tx1"/>
                </a:solidFill>
                <a:latin typeface="Arial"/>
                <a:cs typeface="Arial"/>
              </a:rPr>
              <a:t>biodegradazione del TMAH in bio-massa </a:t>
            </a:r>
            <a:r>
              <a:rPr lang="it-IT" sz="2400" kern="1200" dirty="0">
                <a:solidFill>
                  <a:schemeClr val="tx1"/>
                </a:solidFill>
                <a:latin typeface="Arial"/>
                <a:cs typeface="Arial"/>
              </a:rPr>
              <a:t>non tossica ed ammoniaca utilizzando specifici micro-organismi selezionati nella fase R&amp;D del progetto.</a:t>
            </a:r>
          </a:p>
          <a:p>
            <a:pPr lvl="1" indent="0" algn="l" defTabSz="650230" rtl="0">
              <a:spcBef>
                <a:spcPct val="20000"/>
              </a:spcBef>
              <a:buClr>
                <a:schemeClr val="accent1"/>
              </a:buClr>
            </a:pPr>
            <a:r>
              <a:rPr lang="it-IT" sz="2400" kern="1200" dirty="0">
                <a:solidFill>
                  <a:schemeClr val="tx1"/>
                </a:solidFill>
                <a:latin typeface="Arial"/>
                <a:cs typeface="Arial"/>
              </a:rPr>
              <a:t> - il trattamento di altri reflui (SEZ, BOE) generati dai processi delle industrie E&amp;S</a:t>
            </a:r>
            <a:endParaRPr lang="en-US" sz="2400" kern="1200" dirty="0">
              <a:solidFill>
                <a:schemeClr val="tx1"/>
              </a:solidFill>
              <a:latin typeface="Arial"/>
              <a:cs typeface="Arial"/>
            </a:endParaRPr>
          </a:p>
          <a:p>
            <a:pPr marL="243836" lvl="1" indent="-243836" algn="l" defTabSz="650230" rtl="0">
              <a:spcBef>
                <a:spcPct val="20000"/>
              </a:spcBef>
              <a:buClr>
                <a:schemeClr val="accent1"/>
              </a:buClr>
              <a:buFont typeface="Wingdings" charset="2"/>
              <a:buChar char=""/>
            </a:pPr>
            <a:r>
              <a:rPr lang="it-IT" sz="2400" kern="1200" dirty="0">
                <a:solidFill>
                  <a:schemeClr val="tx1"/>
                </a:solidFill>
                <a:latin typeface="Arial"/>
                <a:cs typeface="Arial"/>
              </a:rPr>
              <a:t>Dimostrare, l</a:t>
            </a:r>
            <a:r>
              <a:rPr lang="it-IT" sz="2400" b="1" kern="1200" dirty="0">
                <a:solidFill>
                  <a:schemeClr val="tx1"/>
                </a:solidFill>
                <a:latin typeface="Arial"/>
                <a:cs typeface="Arial"/>
              </a:rPr>
              <a:t>a sostenibilità del processo </a:t>
            </a:r>
            <a:r>
              <a:rPr lang="it-IT" sz="2400" kern="1200" dirty="0">
                <a:solidFill>
                  <a:schemeClr val="tx1"/>
                </a:solidFill>
                <a:latin typeface="Arial"/>
                <a:cs typeface="Arial"/>
              </a:rPr>
              <a:t>in prospettiva LCA (</a:t>
            </a:r>
            <a:r>
              <a:rPr lang="it-IT" sz="2400" kern="1200" dirty="0" err="1">
                <a:solidFill>
                  <a:schemeClr val="tx1"/>
                </a:solidFill>
                <a:latin typeface="Arial"/>
                <a:cs typeface="Arial"/>
              </a:rPr>
              <a:t>Lyfe</a:t>
            </a:r>
            <a:r>
              <a:rPr lang="it-IT" sz="2400" kern="1200" dirty="0">
                <a:solidFill>
                  <a:schemeClr val="tx1"/>
                </a:solidFill>
                <a:latin typeface="Arial"/>
                <a:cs typeface="Arial"/>
              </a:rPr>
              <a:t> Cycle Assessment) ed LCC (Life Cycle Cost) </a:t>
            </a:r>
          </a:p>
          <a:p>
            <a:pPr marL="243836" lvl="1" indent="-243836" algn="l" defTabSz="650230" rtl="0">
              <a:spcBef>
                <a:spcPct val="20000"/>
              </a:spcBef>
              <a:buClr>
                <a:schemeClr val="accent1"/>
              </a:buClr>
              <a:buFont typeface="Wingdings" charset="2"/>
              <a:buChar char=""/>
            </a:pPr>
            <a:r>
              <a:rPr lang="it-IT" sz="2400" kern="1200" dirty="0">
                <a:solidFill>
                  <a:schemeClr val="tx1"/>
                </a:solidFill>
                <a:latin typeface="Arial"/>
                <a:cs typeface="Arial"/>
              </a:rPr>
              <a:t>Impostare un più efficace sistema di gestione delle acque dimostrando la possibilità di ridurre il consumo netto di acqua risparmiandone una quota dall’attuale processo di scambio ionico e valutare il </a:t>
            </a:r>
            <a:r>
              <a:rPr lang="it-IT" sz="2400" b="1" kern="1200" dirty="0">
                <a:solidFill>
                  <a:schemeClr val="tx1"/>
                </a:solidFill>
                <a:latin typeface="Arial"/>
                <a:cs typeface="Arial"/>
              </a:rPr>
              <a:t>riutilizzo dell’acqua avviata all’impianto di trattamento</a:t>
            </a:r>
            <a:r>
              <a:rPr lang="it-IT" sz="2400" kern="1200" dirty="0">
                <a:solidFill>
                  <a:schemeClr val="tx1"/>
                </a:solidFill>
                <a:latin typeface="Arial"/>
                <a:cs typeface="Arial"/>
              </a:rPr>
              <a:t> del sito della LFoundry.</a:t>
            </a:r>
          </a:p>
          <a:p>
            <a:pPr marL="243836" lvl="1" indent="-243836" algn="l" defTabSz="650230" rtl="0">
              <a:spcBef>
                <a:spcPct val="20000"/>
              </a:spcBef>
              <a:buClr>
                <a:schemeClr val="accent1"/>
              </a:buClr>
              <a:buFont typeface="Wingdings" charset="2"/>
              <a:buChar char=""/>
            </a:pPr>
            <a:r>
              <a:rPr lang="it-IT" sz="2400" kern="1200" dirty="0">
                <a:solidFill>
                  <a:schemeClr val="tx1"/>
                </a:solidFill>
                <a:latin typeface="Arial"/>
                <a:cs typeface="Arial"/>
              </a:rPr>
              <a:t>Promozione dei risultati con attività mirate per la </a:t>
            </a:r>
            <a:r>
              <a:rPr lang="it-IT" sz="2400" b="1" kern="1200" dirty="0">
                <a:solidFill>
                  <a:schemeClr val="tx1"/>
                </a:solidFill>
                <a:latin typeface="Arial"/>
                <a:cs typeface="Arial"/>
              </a:rPr>
              <a:t>disseminazione e networking </a:t>
            </a:r>
            <a:endParaRPr lang="en-US" sz="2400" b="1" kern="1200" dirty="0">
              <a:solidFill>
                <a:schemeClr val="tx1"/>
              </a:solidFill>
              <a:latin typeface="Arial"/>
              <a:cs typeface="Arial"/>
            </a:endParaRPr>
          </a:p>
          <a:p>
            <a:pPr marL="243836" lvl="1" indent="-243836" algn="l" defTabSz="650230" rtl="0">
              <a:spcBef>
                <a:spcPct val="20000"/>
              </a:spcBef>
              <a:buClr>
                <a:schemeClr val="accent1"/>
              </a:buClr>
              <a:buFont typeface="Wingdings" charset="2"/>
              <a:buChar char=""/>
            </a:pPr>
            <a:r>
              <a:rPr lang="it-IT" sz="2400" kern="1200" dirty="0">
                <a:solidFill>
                  <a:schemeClr val="tx1"/>
                </a:solidFill>
                <a:latin typeface="Arial"/>
                <a:cs typeface="Arial"/>
              </a:rPr>
              <a:t>Costruire i presupposti per la </a:t>
            </a:r>
            <a:r>
              <a:rPr lang="it-IT" sz="2400" b="1" kern="1200" dirty="0">
                <a:solidFill>
                  <a:schemeClr val="tx1"/>
                </a:solidFill>
                <a:latin typeface="Arial"/>
                <a:cs typeface="Arial"/>
              </a:rPr>
              <a:t>replicazione ed il trasferimento al settore E&amp;S </a:t>
            </a:r>
            <a:r>
              <a:rPr lang="it-IT" sz="2400" kern="1200" dirty="0">
                <a:solidFill>
                  <a:schemeClr val="tx1"/>
                </a:solidFill>
                <a:latin typeface="Arial"/>
                <a:cs typeface="Arial"/>
              </a:rPr>
              <a:t>dei risultati del progetto attraverso:</a:t>
            </a:r>
          </a:p>
          <a:p>
            <a:pPr marL="342900" lvl="1" indent="-342900" algn="l" defTabSz="650230" rtl="0">
              <a:spcBef>
                <a:spcPct val="20000"/>
              </a:spcBef>
              <a:buClr>
                <a:schemeClr val="accent1"/>
              </a:buClr>
              <a:buFontTx/>
              <a:buChar char="-"/>
            </a:pPr>
            <a:r>
              <a:rPr lang="it-IT" sz="2400" kern="1200" dirty="0">
                <a:solidFill>
                  <a:schemeClr val="tx1"/>
                </a:solidFill>
                <a:latin typeface="Arial"/>
                <a:cs typeface="Arial"/>
              </a:rPr>
              <a:t>La predisposizione di una proposta commerciale per l’applicazione dei risultati nel settore industriale anche tramite l’impiego del pilota per attività sperimentali.</a:t>
            </a:r>
          </a:p>
          <a:p>
            <a:pPr lvl="1" indent="0" algn="l" defTabSz="650230" rtl="0">
              <a:spcBef>
                <a:spcPct val="20000"/>
              </a:spcBef>
              <a:buClr>
                <a:schemeClr val="accent1"/>
              </a:buClr>
            </a:pPr>
            <a:r>
              <a:rPr lang="it-IT" sz="2400" kern="1200" dirty="0">
                <a:solidFill>
                  <a:schemeClr val="tx1"/>
                </a:solidFill>
                <a:latin typeface="Arial"/>
                <a:cs typeface="Arial"/>
              </a:rPr>
              <a:t>-  La proposta come BAT o “ Tecnica emergente” della tecnologia sviluppata per il trattamento del TMAH.</a:t>
            </a:r>
            <a:endParaRPr lang="en-US" sz="2400" kern="1200" dirty="0">
              <a:solidFill>
                <a:schemeClr val="tx1"/>
              </a:solidFill>
              <a:latin typeface="Arial"/>
              <a:cs typeface="Aria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2824" y="116085"/>
            <a:ext cx="2228626" cy="1859899"/>
          </a:xfrm>
          <a:prstGeom prst="rect">
            <a:avLst/>
          </a:prstGeom>
        </p:spPr>
      </p:pic>
    </p:spTree>
    <p:extLst>
      <p:ext uri="{BB962C8B-B14F-4D97-AF65-F5344CB8AC3E}">
        <p14:creationId xmlns:p14="http://schemas.microsoft.com/office/powerpoint/2010/main" val="1247999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94FBE4-4090-48AE-8E14-BCA82A8BF1D7}"/>
              </a:ext>
            </a:extLst>
          </p:cNvPr>
          <p:cNvSpPr>
            <a:spLocks noGrp="1"/>
          </p:cNvSpPr>
          <p:nvPr>
            <p:ph type="body" sz="quarter" idx="10"/>
          </p:nvPr>
        </p:nvSpPr>
        <p:spPr>
          <a:xfrm>
            <a:off x="1157467" y="364435"/>
            <a:ext cx="11074507" cy="914400"/>
          </a:xfrm>
        </p:spPr>
        <p:txBody>
          <a:bodyPr/>
          <a:lstStyle/>
          <a:p>
            <a:r>
              <a:rPr lang="en-US" sz="3600" dirty="0">
                <a:solidFill>
                  <a:schemeClr val="accent2">
                    <a:lumMod val="75000"/>
                  </a:schemeClr>
                </a:solidFill>
              </a:rPr>
              <a:t>SINTESI DEI RISULTATI SPERIMENTALI (PILOTA)</a:t>
            </a:r>
          </a:p>
        </p:txBody>
      </p:sp>
      <p:pic>
        <p:nvPicPr>
          <p:cNvPr id="5" name="Immagine 23">
            <a:extLst>
              <a:ext uri="{FF2B5EF4-FFF2-40B4-BE49-F238E27FC236}">
                <a16:creationId xmlns:a16="http://schemas.microsoft.com/office/drawing/2014/main" id="{C3B419E6-5E10-4283-90E3-7569D8AF3CF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57467" y="1488178"/>
            <a:ext cx="2606040" cy="7572375"/>
          </a:xfrm>
          <a:prstGeom prst="rect">
            <a:avLst/>
          </a:prstGeom>
        </p:spPr>
      </p:pic>
      <p:pic>
        <p:nvPicPr>
          <p:cNvPr id="8" name="Immagine 7" descr="Immagine che contiene screenshot&#10;&#10;Descrizione generata automaticamente">
            <a:extLst>
              <a:ext uri="{FF2B5EF4-FFF2-40B4-BE49-F238E27FC236}">
                <a16:creationId xmlns:a16="http://schemas.microsoft.com/office/drawing/2014/main" id="{E7A4A6CE-89D1-43CE-9567-48B08BE784E2}"/>
              </a:ext>
            </a:extLst>
          </p:cNvPr>
          <p:cNvPicPr/>
          <p:nvPr/>
        </p:nvPicPr>
        <p:blipFill rotWithShape="1">
          <a:blip r:embed="rId3">
            <a:extLst>
              <a:ext uri="{28A0092B-C50C-407E-A947-70E740481C1C}">
                <a14:useLocalDpi xmlns:a14="http://schemas.microsoft.com/office/drawing/2010/main" val="0"/>
              </a:ext>
            </a:extLst>
          </a:blip>
          <a:srcRect b="5728"/>
          <a:stretch/>
        </p:blipFill>
        <p:spPr bwMode="auto">
          <a:xfrm>
            <a:off x="5490279" y="2748375"/>
            <a:ext cx="6492046" cy="3506651"/>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0BA2B2D0-80C5-4F00-947E-1EB67856DB42}"/>
              </a:ext>
            </a:extLst>
          </p:cNvPr>
          <p:cNvSpPr txBox="1"/>
          <p:nvPr/>
        </p:nvSpPr>
        <p:spPr>
          <a:xfrm>
            <a:off x="4077325" y="6570404"/>
            <a:ext cx="8349521" cy="2308324"/>
          </a:xfrm>
          <a:prstGeom prst="rect">
            <a:avLst/>
          </a:prstGeom>
          <a:noFill/>
        </p:spPr>
        <p:txBody>
          <a:bodyPr wrap="square">
            <a:spAutoFit/>
          </a:bodyPr>
          <a:lstStyle/>
          <a:p>
            <a:pPr algn="l"/>
            <a:r>
              <a:rPr lang="en-US" sz="3600" dirty="0">
                <a:effectLst/>
                <a:latin typeface="Arial" panose="020B0604020202020204" pitchFamily="34" charset="0"/>
                <a:ea typeface="Calibri" panose="020F0502020204030204" pitchFamily="34" charset="0"/>
                <a:cs typeface="Times New Roman" panose="02020603050405020304" pitchFamily="18" charset="0"/>
              </a:rPr>
              <a:t>Da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parte</a:t>
            </a:r>
            <a:r>
              <a:rPr lang="en-US" sz="3600" dirty="0">
                <a:effectLst/>
                <a:latin typeface="Arial" panose="020B0604020202020204" pitchFamily="34" charset="0"/>
                <a:ea typeface="Calibri" panose="020F0502020204030204" pitchFamily="34" charset="0"/>
                <a:cs typeface="Times New Roman" panose="02020603050405020304" pitchFamily="18" charset="0"/>
              </a:rPr>
              <a:t> di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alcuni</a:t>
            </a:r>
            <a:r>
              <a:rPr lang="en-US" sz="3600" dirty="0">
                <a:effectLst/>
                <a:latin typeface="Arial" panose="020B0604020202020204" pitchFamily="34" charset="0"/>
                <a:ea typeface="Calibri" panose="020F0502020204030204" pitchFamily="34" charset="0"/>
                <a:cs typeface="Times New Roman" panose="02020603050405020304" pitchFamily="18" charset="0"/>
              </a:rPr>
              <a:t> partner del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consorzio</a:t>
            </a:r>
            <a:r>
              <a:rPr lang="en-US" sz="3600" dirty="0">
                <a:effectLst/>
                <a:latin typeface="Arial" panose="020B0604020202020204" pitchFamily="34" charset="0"/>
                <a:ea typeface="Calibri" panose="020F0502020204030204" pitchFamily="34" charset="0"/>
                <a:cs typeface="Times New Roman" panose="02020603050405020304" pitchFamily="18" charset="0"/>
              </a:rPr>
              <a:t> in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relazione</a:t>
            </a:r>
            <a:r>
              <a:rPr lang="en-US" sz="3600" dirty="0">
                <a:effectLst/>
                <a:latin typeface="Arial" panose="020B0604020202020204" pitchFamily="34" charset="0"/>
                <a:ea typeface="Calibri" panose="020F0502020204030204" pitchFamily="34" charset="0"/>
                <a:cs typeface="Times New Roman" panose="02020603050405020304" pitchFamily="18" charset="0"/>
              </a:rPr>
              <a:t> al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processo</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sviluppato</a:t>
            </a:r>
            <a:r>
              <a:rPr lang="en-US" sz="3600" dirty="0">
                <a:effectLst/>
                <a:latin typeface="Arial" panose="020B0604020202020204" pitchFamily="34" charset="0"/>
                <a:ea typeface="Calibri" panose="020F0502020204030204" pitchFamily="34" charset="0"/>
                <a:cs typeface="Times New Roman" panose="02020603050405020304" pitchFamily="18" charset="0"/>
              </a:rPr>
              <a:t> con BITMAPS e`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stata</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prodotto</a:t>
            </a:r>
            <a:r>
              <a:rPr lang="en-US" sz="3600" dirty="0">
                <a:effectLst/>
                <a:latin typeface="Arial" panose="020B0604020202020204" pitchFamily="34" charset="0"/>
                <a:ea typeface="Calibri" panose="020F0502020204030204" pitchFamily="34" charset="0"/>
                <a:cs typeface="Times New Roman" panose="02020603050405020304" pitchFamily="18" charset="0"/>
              </a:rPr>
              <a:t> un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brevetto</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GB" dirty="0">
                <a:effectLst/>
                <a:latin typeface="Arial" panose="020B0604020202020204" pitchFamily="34" charset="0"/>
                <a:ea typeface="Calibri" panose="020F0502020204030204" pitchFamily="34" charset="0"/>
              </a:rPr>
              <a:t>(application number 102017000003185)</a:t>
            </a:r>
            <a:endParaRPr lang="en-US" dirty="0"/>
          </a:p>
        </p:txBody>
      </p:sp>
    </p:spTree>
    <p:extLst>
      <p:ext uri="{BB962C8B-B14F-4D97-AF65-F5344CB8AC3E}">
        <p14:creationId xmlns:p14="http://schemas.microsoft.com/office/powerpoint/2010/main" val="377333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12AF37-DBBB-479F-B84C-943A62C9A3A9}"/>
              </a:ext>
            </a:extLst>
          </p:cNvPr>
          <p:cNvSpPr>
            <a:spLocks noGrp="1"/>
          </p:cNvSpPr>
          <p:nvPr>
            <p:ph type="body" sz="quarter" idx="10"/>
          </p:nvPr>
        </p:nvSpPr>
        <p:spPr>
          <a:xfrm>
            <a:off x="944381" y="358467"/>
            <a:ext cx="11260872" cy="914400"/>
          </a:xfrm>
        </p:spPr>
        <p:txBody>
          <a:bodyPr/>
          <a:lstStyle/>
          <a:p>
            <a:r>
              <a:rPr lang="en-US" sz="3200" dirty="0">
                <a:solidFill>
                  <a:schemeClr val="accent2">
                    <a:lumMod val="75000"/>
                  </a:schemeClr>
                </a:solidFill>
              </a:rPr>
              <a:t>SOSTENIBILITA AMBIENTALE -  BUSINESS CASE (1/2)</a:t>
            </a:r>
          </a:p>
        </p:txBody>
      </p:sp>
      <p:sp>
        <p:nvSpPr>
          <p:cNvPr id="9" name="TextBox 8">
            <a:extLst>
              <a:ext uri="{FF2B5EF4-FFF2-40B4-BE49-F238E27FC236}">
                <a16:creationId xmlns:a16="http://schemas.microsoft.com/office/drawing/2014/main" id="{3BD81D2F-D58E-474A-A79D-89BACB5DDEF1}"/>
              </a:ext>
            </a:extLst>
          </p:cNvPr>
          <p:cNvSpPr txBox="1"/>
          <p:nvPr/>
        </p:nvSpPr>
        <p:spPr>
          <a:xfrm>
            <a:off x="944381" y="1475379"/>
            <a:ext cx="11392525" cy="3038139"/>
          </a:xfrm>
          <a:prstGeom prst="rect">
            <a:avLst/>
          </a:prstGeom>
          <a:noFill/>
        </p:spPr>
        <p:txBody>
          <a:bodyPr wrap="square">
            <a:spAutoFit/>
          </a:bodyPr>
          <a:lstStyle/>
          <a:p>
            <a:pPr marL="0" marR="0" algn="just">
              <a:lnSpc>
                <a:spcPct val="115000"/>
              </a:lnSpc>
              <a:spcBef>
                <a:spcPts val="0"/>
              </a:spcBef>
              <a:spcAft>
                <a:spcPts val="8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I </a:t>
            </a:r>
            <a:r>
              <a:rPr lang="en-US" sz="2400" dirty="0" err="1">
                <a:effectLst/>
                <a:latin typeface="Arial" panose="020B0604020202020204" pitchFamily="34" charset="0"/>
                <a:ea typeface="Calibri" panose="020F0502020204030204" pitchFamily="34" charset="0"/>
                <a:cs typeface="Times New Roman" panose="02020603050405020304" pitchFamily="18" charset="0"/>
              </a:rPr>
              <a:t>vantaggi</a:t>
            </a:r>
            <a:r>
              <a:rPr lang="en-US" sz="2400" dirty="0">
                <a:effectLst/>
                <a:latin typeface="Arial" panose="020B0604020202020204" pitchFamily="34" charset="0"/>
                <a:ea typeface="Calibri" panose="020F0502020204030204" pitchFamily="34" charset="0"/>
                <a:cs typeface="Times New Roman" panose="02020603050405020304" pitchFamily="18" charset="0"/>
              </a:rPr>
              <a:t> </a:t>
            </a:r>
            <a:r>
              <a:rPr lang="en-US" sz="2400" dirty="0" err="1">
                <a:effectLst/>
                <a:latin typeface="Arial" panose="020B0604020202020204" pitchFamily="34" charset="0"/>
                <a:ea typeface="Calibri" panose="020F0502020204030204" pitchFamily="34" charset="0"/>
                <a:cs typeface="Times New Roman" panose="02020603050405020304" pitchFamily="18" charset="0"/>
              </a:rPr>
              <a:t>ambientali</a:t>
            </a:r>
            <a:r>
              <a:rPr lang="en-US" sz="2400" dirty="0">
                <a:effectLst/>
                <a:latin typeface="Arial" panose="020B0604020202020204" pitchFamily="34" charset="0"/>
                <a:ea typeface="Calibri" panose="020F0502020204030204" pitchFamily="34" charset="0"/>
                <a:cs typeface="Times New Roman" panose="02020603050405020304" pitchFamily="18" charset="0"/>
              </a:rPr>
              <a:t> </a:t>
            </a:r>
            <a:r>
              <a:rPr lang="en-US" sz="2400" dirty="0" err="1">
                <a:effectLst/>
                <a:latin typeface="Arial" panose="020B0604020202020204" pitchFamily="34" charset="0"/>
                <a:ea typeface="Calibri" panose="020F0502020204030204" pitchFamily="34" charset="0"/>
                <a:cs typeface="Times New Roman" panose="02020603050405020304" pitchFamily="18" charset="0"/>
              </a:rPr>
              <a:t>derivanti</a:t>
            </a:r>
            <a:r>
              <a:rPr lang="en-US" sz="2400" dirty="0">
                <a:effectLst/>
                <a:latin typeface="Arial" panose="020B0604020202020204" pitchFamily="34" charset="0"/>
                <a:ea typeface="Calibri" panose="020F0502020204030204" pitchFamily="34" charset="0"/>
                <a:cs typeface="Times New Roman" panose="02020603050405020304" pitchFamily="18" charset="0"/>
              </a:rPr>
              <a:t> dal Progetto </a:t>
            </a:r>
            <a:r>
              <a:rPr lang="en-US" sz="2400" dirty="0" err="1">
                <a:effectLst/>
                <a:latin typeface="Arial" panose="020B0604020202020204" pitchFamily="34" charset="0"/>
                <a:ea typeface="Calibri" panose="020F0502020204030204" pitchFamily="34" charset="0"/>
                <a:cs typeface="Times New Roman" panose="02020603050405020304" pitchFamily="18" charset="0"/>
              </a:rPr>
              <a:t>sono</a:t>
            </a:r>
            <a:r>
              <a:rPr lang="en-US" sz="2400" dirty="0">
                <a:effectLst/>
                <a:latin typeface="Arial" panose="020B0604020202020204" pitchFamily="34" charset="0"/>
                <a:ea typeface="Calibri" panose="020F0502020204030204" pitchFamily="34" charset="0"/>
                <a:cs typeface="Times New Roman" panose="02020603050405020304" pitchFamily="18" charset="0"/>
              </a:rPr>
              <a:t> </a:t>
            </a:r>
            <a:r>
              <a:rPr lang="en-US" sz="2400" dirty="0" err="1">
                <a:effectLst/>
                <a:latin typeface="Arial" panose="020B0604020202020204" pitchFamily="34" charset="0"/>
                <a:ea typeface="Calibri" panose="020F0502020204030204" pitchFamily="34" charset="0"/>
                <a:cs typeface="Times New Roman" panose="02020603050405020304" pitchFamily="18" charset="0"/>
              </a:rPr>
              <a:t>stati</a:t>
            </a:r>
            <a:r>
              <a:rPr lang="en-US" sz="2400" dirty="0">
                <a:effectLst/>
                <a:latin typeface="Arial" panose="020B0604020202020204" pitchFamily="34" charset="0"/>
                <a:ea typeface="Calibri" panose="020F0502020204030204" pitchFamily="34" charset="0"/>
                <a:cs typeface="Times New Roman" panose="02020603050405020304" pitchFamily="18" charset="0"/>
              </a:rPr>
              <a:t> </a:t>
            </a:r>
            <a:r>
              <a:rPr lang="en-US" sz="2400" dirty="0" err="1">
                <a:effectLst/>
                <a:latin typeface="Arial" panose="020B0604020202020204" pitchFamily="34" charset="0"/>
                <a:ea typeface="Calibri" panose="020F0502020204030204" pitchFamily="34" charset="0"/>
                <a:cs typeface="Times New Roman" panose="02020603050405020304" pitchFamily="18" charset="0"/>
              </a:rPr>
              <a:t>valutati</a:t>
            </a:r>
            <a:r>
              <a:rPr lang="en-US" sz="2400" dirty="0">
                <a:effectLst/>
                <a:latin typeface="Arial" panose="020B0604020202020204" pitchFamily="34" charset="0"/>
                <a:ea typeface="Calibri" panose="020F0502020204030204" pitchFamily="34" charset="0"/>
                <a:cs typeface="Times New Roman" panose="02020603050405020304" pitchFamily="18" charset="0"/>
              </a:rPr>
              <a:t> </a:t>
            </a:r>
            <a:r>
              <a:rPr lang="en-US" sz="2400" dirty="0" err="1">
                <a:effectLst/>
                <a:latin typeface="Arial" panose="020B0604020202020204" pitchFamily="34" charset="0"/>
                <a:ea typeface="Calibri" panose="020F0502020204030204" pitchFamily="34" charset="0"/>
                <a:cs typeface="Times New Roman" panose="02020603050405020304" pitchFamily="18" charset="0"/>
              </a:rPr>
              <a:t>tenendo</a:t>
            </a:r>
            <a:r>
              <a:rPr lang="en-US" sz="2400" dirty="0">
                <a:effectLst/>
                <a:latin typeface="Arial" panose="020B0604020202020204" pitchFamily="34" charset="0"/>
                <a:ea typeface="Calibri" panose="020F0502020204030204" pitchFamily="34" charset="0"/>
                <a:cs typeface="Times New Roman" panose="02020603050405020304" pitchFamily="18" charset="0"/>
              </a:rPr>
              <a:t> in </a:t>
            </a:r>
            <a:r>
              <a:rPr lang="en-US" sz="2400" dirty="0" err="1">
                <a:effectLst/>
                <a:latin typeface="Arial" panose="020B0604020202020204" pitchFamily="34" charset="0"/>
                <a:ea typeface="Calibri" panose="020F0502020204030204" pitchFamily="34" charset="0"/>
                <a:cs typeface="Times New Roman" panose="02020603050405020304" pitchFamily="18" charset="0"/>
              </a:rPr>
              <a:t>considerazione</a:t>
            </a:r>
            <a:r>
              <a:rPr lang="en-US" sz="2400" dirty="0">
                <a:effectLst/>
                <a:latin typeface="Arial" panose="020B0604020202020204" pitchFamily="34" charset="0"/>
                <a:ea typeface="Calibri" panose="020F0502020204030204" pitchFamily="34" charset="0"/>
                <a:cs typeface="Times New Roman" panose="02020603050405020304" pitchFamily="18" charset="0"/>
              </a:rPr>
              <a:t> </a:t>
            </a:r>
            <a:r>
              <a:rPr lang="en-US" sz="2400" dirty="0" err="1">
                <a:effectLst/>
                <a:latin typeface="Arial" panose="020B0604020202020204" pitchFamily="34" charset="0"/>
                <a:ea typeface="Calibri" panose="020F0502020204030204" pitchFamily="34" charset="0"/>
                <a:cs typeface="Times New Roman" panose="02020603050405020304" pitchFamily="18" charset="0"/>
              </a:rPr>
              <a:t>i</a:t>
            </a:r>
            <a:r>
              <a:rPr lang="en-US" sz="2400" dirty="0">
                <a:effectLst/>
                <a:latin typeface="Arial" panose="020B0604020202020204" pitchFamily="34" charset="0"/>
                <a:ea typeface="Calibri" panose="020F0502020204030204" pitchFamily="34" charset="0"/>
                <a:cs typeface="Times New Roman" panose="02020603050405020304" pitchFamily="18" charset="0"/>
              </a:rPr>
              <a:t> </a:t>
            </a:r>
            <a:r>
              <a:rPr lang="en-US" sz="2400" dirty="0" err="1">
                <a:effectLst/>
                <a:latin typeface="Arial" panose="020B0604020202020204" pitchFamily="34" charset="0"/>
                <a:ea typeface="Calibri" panose="020F0502020204030204" pitchFamily="34" charset="0"/>
                <a:cs typeface="Times New Roman" panose="02020603050405020304" pitchFamily="18" charset="0"/>
              </a:rPr>
              <a:t>bilanci</a:t>
            </a:r>
            <a:r>
              <a:rPr lang="en-US" sz="2400" dirty="0">
                <a:effectLst/>
                <a:latin typeface="Arial" panose="020B0604020202020204" pitchFamily="34" charset="0"/>
                <a:ea typeface="Calibri" panose="020F0502020204030204" pitchFamily="34" charset="0"/>
                <a:cs typeface="Times New Roman" panose="02020603050405020304" pitchFamily="18" charset="0"/>
              </a:rPr>
              <a:t> di </a:t>
            </a:r>
            <a:r>
              <a:rPr lang="en-US" sz="2400" dirty="0" err="1">
                <a:effectLst/>
                <a:latin typeface="Arial" panose="020B0604020202020204" pitchFamily="34" charset="0"/>
                <a:ea typeface="Calibri" panose="020F0502020204030204" pitchFamily="34" charset="0"/>
                <a:cs typeface="Times New Roman" panose="02020603050405020304" pitchFamily="18" charset="0"/>
              </a:rPr>
              <a:t>massa</a:t>
            </a:r>
            <a:r>
              <a:rPr lang="en-US" sz="2400" dirty="0">
                <a:effectLst/>
                <a:latin typeface="Arial" panose="020B0604020202020204" pitchFamily="34" charset="0"/>
                <a:ea typeface="Calibri" panose="020F0502020204030204" pitchFamily="34" charset="0"/>
                <a:cs typeface="Times New Roman" panose="02020603050405020304" pitchFamily="18" charset="0"/>
              </a:rPr>
              <a:t> e di </a:t>
            </a:r>
            <a:r>
              <a:rPr lang="en-US" sz="2400" dirty="0" err="1">
                <a:effectLst/>
                <a:latin typeface="Arial" panose="020B0604020202020204" pitchFamily="34" charset="0"/>
                <a:ea typeface="Calibri" panose="020F0502020204030204" pitchFamily="34" charset="0"/>
                <a:cs typeface="Times New Roman" panose="02020603050405020304" pitchFamily="18" charset="0"/>
              </a:rPr>
              <a:t>energia</a:t>
            </a:r>
            <a:r>
              <a:rPr lang="en-US" sz="2400" dirty="0">
                <a:effectLst/>
                <a:latin typeface="Arial" panose="020B0604020202020204" pitchFamily="34" charset="0"/>
                <a:ea typeface="Calibri" panose="020F0502020204030204" pitchFamily="34" charset="0"/>
                <a:cs typeface="Times New Roman" panose="02020603050405020304" pitchFamily="18" charset="0"/>
              </a:rPr>
              <a:t>  in </a:t>
            </a:r>
            <a:r>
              <a:rPr lang="en-US" sz="2400" dirty="0" err="1">
                <a:effectLst/>
                <a:latin typeface="Arial" panose="020B0604020202020204" pitchFamily="34" charset="0"/>
                <a:ea typeface="Calibri" panose="020F0502020204030204" pitchFamily="34" charset="0"/>
                <a:cs typeface="Times New Roman" panose="02020603050405020304" pitchFamily="18" charset="0"/>
              </a:rPr>
              <a:t>relazione</a:t>
            </a:r>
            <a:r>
              <a:rPr lang="en-US" sz="2400" dirty="0">
                <a:effectLst/>
                <a:latin typeface="Arial" panose="020B0604020202020204" pitchFamily="34" charset="0"/>
                <a:ea typeface="Calibri" panose="020F0502020204030204" pitchFamily="34" charset="0"/>
                <a:cs typeface="Times New Roman" panose="02020603050405020304" pitchFamily="18" charset="0"/>
              </a:rPr>
              <a:t> ad un </a:t>
            </a:r>
            <a:r>
              <a:rPr lang="en-US" sz="2400" dirty="0" err="1">
                <a:effectLst/>
                <a:latin typeface="Arial" panose="020B0604020202020204" pitchFamily="34" charset="0"/>
                <a:ea typeface="Calibri" panose="020F0502020204030204" pitchFamily="34" charset="0"/>
                <a:cs typeface="Times New Roman" panose="02020603050405020304" pitchFamily="18" charset="0"/>
              </a:rPr>
              <a:t>impianto</a:t>
            </a:r>
            <a:r>
              <a:rPr lang="en-US" sz="2400" dirty="0">
                <a:effectLst/>
                <a:latin typeface="Arial" panose="020B0604020202020204" pitchFamily="34" charset="0"/>
                <a:ea typeface="Calibri" panose="020F0502020204030204" pitchFamily="34" charset="0"/>
                <a:cs typeface="Times New Roman" panose="02020603050405020304" pitchFamily="18" charset="0"/>
              </a:rPr>
              <a:t> di </a:t>
            </a:r>
            <a:r>
              <a:rPr lang="en-US" sz="2400" dirty="0" err="1">
                <a:effectLst/>
                <a:latin typeface="Arial" panose="020B0604020202020204" pitchFamily="34" charset="0"/>
                <a:ea typeface="Calibri" panose="020F0502020204030204" pitchFamily="34" charset="0"/>
                <a:cs typeface="Times New Roman" panose="02020603050405020304" pitchFamily="18" charset="0"/>
              </a:rPr>
              <a:t>taglia</a:t>
            </a:r>
            <a:r>
              <a:rPr lang="en-US" sz="2400" dirty="0">
                <a:effectLst/>
                <a:latin typeface="Arial" panose="020B0604020202020204" pitchFamily="34" charset="0"/>
                <a:ea typeface="Calibri" panose="020F0502020204030204" pitchFamily="34" charset="0"/>
                <a:cs typeface="Times New Roman" panose="02020603050405020304" pitchFamily="18" charset="0"/>
              </a:rPr>
              <a:t> </a:t>
            </a:r>
            <a:r>
              <a:rPr lang="en-US" sz="2400" dirty="0" err="1">
                <a:effectLst/>
                <a:latin typeface="Arial" panose="020B0604020202020204" pitchFamily="34" charset="0"/>
                <a:ea typeface="Calibri" panose="020F0502020204030204" pitchFamily="34" charset="0"/>
                <a:cs typeface="Times New Roman" panose="02020603050405020304" pitchFamily="18" charset="0"/>
              </a:rPr>
              <a:t>industriale</a:t>
            </a:r>
            <a:r>
              <a:rPr lang="en-US" sz="2400" dirty="0">
                <a:effectLst/>
                <a:latin typeface="Arial" panose="020B0604020202020204" pitchFamily="34" charset="0"/>
                <a:ea typeface="Calibri" panose="020F0502020204030204" pitchFamily="34" charset="0"/>
                <a:cs typeface="Times New Roman" panose="02020603050405020304" pitchFamily="18" charset="0"/>
              </a:rPr>
              <a:t> (Business Case) </a:t>
            </a:r>
            <a:r>
              <a:rPr lang="en-US" sz="2400" dirty="0" err="1">
                <a:effectLst/>
                <a:latin typeface="Arial" panose="020B0604020202020204" pitchFamily="34" charset="0"/>
                <a:ea typeface="Calibri" panose="020F0502020204030204" pitchFamily="34" charset="0"/>
                <a:cs typeface="Times New Roman" panose="02020603050405020304" pitchFamily="18" charset="0"/>
              </a:rPr>
              <a:t>mediante</a:t>
            </a:r>
            <a:r>
              <a:rPr lang="en-US" sz="2400" dirty="0">
                <a:effectLst/>
                <a:latin typeface="Arial" panose="020B0604020202020204" pitchFamily="34" charset="0"/>
                <a:ea typeface="Calibri" panose="020F0502020204030204" pitchFamily="34" charset="0"/>
                <a:cs typeface="Times New Roman" panose="02020603050405020304" pitchFamily="18" charset="0"/>
              </a:rPr>
              <a:t> uno studio di “</a:t>
            </a:r>
            <a:r>
              <a:rPr lang="en-US" sz="2400" i="1" dirty="0">
                <a:effectLst/>
                <a:latin typeface="Arial" panose="020B0604020202020204" pitchFamily="34" charset="0"/>
                <a:ea typeface="Calibri" panose="020F0502020204030204" pitchFamily="34" charset="0"/>
                <a:cs typeface="Times New Roman" panose="02020603050405020304" pitchFamily="18" charset="0"/>
              </a:rPr>
              <a:t>life cycle impact assessment</a:t>
            </a:r>
            <a:r>
              <a:rPr lang="en-US" sz="2400" dirty="0">
                <a:effectLst/>
                <a:latin typeface="Arial" panose="020B0604020202020204" pitchFamily="34" charset="0"/>
                <a:ea typeface="Calibri" panose="020F0502020204030204" pitchFamily="34" charset="0"/>
                <a:cs typeface="Times New Roman" panose="02020603050405020304" pitchFamily="18" charset="0"/>
              </a:rPr>
              <a:t>” (LCIA) </a:t>
            </a:r>
            <a:r>
              <a:rPr lang="en-US" sz="2400" dirty="0" err="1">
                <a:effectLst/>
                <a:latin typeface="Arial" panose="020B0604020202020204" pitchFamily="34" charset="0"/>
                <a:ea typeface="Calibri" panose="020F0502020204030204" pitchFamily="34" charset="0"/>
                <a:cs typeface="Times New Roman" panose="02020603050405020304" pitchFamily="18" charset="0"/>
              </a:rPr>
              <a:t>condotto</a:t>
            </a:r>
            <a:r>
              <a:rPr lang="en-US" sz="2400" dirty="0">
                <a:effectLst/>
                <a:latin typeface="Arial" panose="020B0604020202020204" pitchFamily="34" charset="0"/>
                <a:ea typeface="Calibri" panose="020F0502020204030204" pitchFamily="34" charset="0"/>
                <a:cs typeface="Times New Roman" panose="02020603050405020304" pitchFamily="18" charset="0"/>
              </a:rPr>
              <a:t> in </a:t>
            </a:r>
            <a:r>
              <a:rPr lang="en-US" sz="2400" dirty="0" err="1">
                <a:effectLst/>
                <a:latin typeface="Arial" panose="020B0604020202020204" pitchFamily="34" charset="0"/>
                <a:ea typeface="Calibri" panose="020F0502020204030204" pitchFamily="34" charset="0"/>
                <a:cs typeface="Times New Roman" panose="02020603050405020304" pitchFamily="18" charset="0"/>
              </a:rPr>
              <a:t>accordo</a:t>
            </a:r>
            <a:r>
              <a:rPr lang="en-US" sz="2400" dirty="0">
                <a:effectLst/>
                <a:latin typeface="Arial" panose="020B0604020202020204" pitchFamily="34" charset="0"/>
                <a:ea typeface="Calibri" panose="020F0502020204030204" pitchFamily="34" charset="0"/>
                <a:cs typeface="Times New Roman" panose="02020603050405020304" pitchFamily="18" charset="0"/>
              </a:rPr>
              <a:t> </a:t>
            </a:r>
            <a:r>
              <a:rPr lang="en-US" sz="2400" dirty="0" err="1">
                <a:effectLst/>
                <a:latin typeface="Arial" panose="020B0604020202020204" pitchFamily="34" charset="0"/>
                <a:ea typeface="Calibri" panose="020F0502020204030204" pitchFamily="34" charset="0"/>
                <a:cs typeface="Times New Roman" panose="02020603050405020304" pitchFamily="18" charset="0"/>
              </a:rPr>
              <a:t>alle</a:t>
            </a:r>
            <a:r>
              <a:rPr lang="en-US" sz="2400" dirty="0">
                <a:effectLst/>
                <a:latin typeface="Arial" panose="020B0604020202020204" pitchFamily="34" charset="0"/>
                <a:ea typeface="Calibri" panose="020F0502020204030204" pitchFamily="34" charset="0"/>
                <a:cs typeface="Times New Roman" panose="02020603050405020304" pitchFamily="18" charset="0"/>
              </a:rPr>
              <a:t> </a:t>
            </a:r>
            <a:r>
              <a:rPr lang="en-US" sz="2400" dirty="0" err="1">
                <a:effectLst/>
                <a:latin typeface="Arial" panose="020B0604020202020204" pitchFamily="34" charset="0"/>
                <a:ea typeface="Calibri" panose="020F0502020204030204" pitchFamily="34" charset="0"/>
                <a:cs typeface="Times New Roman" panose="02020603050405020304" pitchFamily="18" charset="0"/>
              </a:rPr>
              <a:t>norme</a:t>
            </a:r>
            <a:r>
              <a:rPr lang="en-US" sz="2400" dirty="0">
                <a:effectLst/>
                <a:latin typeface="Arial" panose="020B0604020202020204" pitchFamily="34" charset="0"/>
                <a:ea typeface="Calibri" panose="020F0502020204030204" pitchFamily="34" charset="0"/>
                <a:cs typeface="Times New Roman" panose="02020603050405020304" pitchFamily="18" charset="0"/>
              </a:rPr>
              <a:t> </a:t>
            </a:r>
            <a:r>
              <a:rPr lang="en-US" sz="2400" b="1" dirty="0">
                <a:latin typeface="Arial" panose="020B0604020202020204" pitchFamily="34" charset="0"/>
                <a:ea typeface="Calibri" panose="020F0502020204030204" pitchFamily="34" charset="0"/>
                <a:cs typeface="Times New Roman" panose="02020603050405020304" pitchFamily="18" charset="0"/>
              </a:rPr>
              <a:t>ISO 14040 and 14044:2006 </a:t>
            </a:r>
            <a:r>
              <a:rPr lang="en-US" sz="2400" dirty="0" err="1">
                <a:latin typeface="Arial" panose="020B0604020202020204" pitchFamily="34" charset="0"/>
                <a:ea typeface="Calibri" panose="020F0502020204030204" pitchFamily="34" charset="0"/>
                <a:cs typeface="Times New Roman" panose="02020603050405020304" pitchFamily="18" charset="0"/>
              </a:rPr>
              <a:t>utilizzando</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2400" b="1" dirty="0" err="1">
                <a:latin typeface="Arial" panose="020B0604020202020204" pitchFamily="34" charset="0"/>
                <a:ea typeface="Calibri" panose="020F0502020204030204" pitchFamily="34" charset="0"/>
                <a:cs typeface="Times New Roman" panose="02020603050405020304" pitchFamily="18" charset="0"/>
              </a:rPr>
              <a:t>apposito</a:t>
            </a:r>
            <a:r>
              <a:rPr lang="en-US" sz="2400" b="1" dirty="0">
                <a:latin typeface="Arial" panose="020B0604020202020204" pitchFamily="34" charset="0"/>
                <a:ea typeface="Calibri" panose="020F0502020204030204" pitchFamily="34" charset="0"/>
                <a:cs typeface="Times New Roman" panose="02020603050405020304" pitchFamily="18" charset="0"/>
              </a:rPr>
              <a:t> software </a:t>
            </a:r>
            <a:r>
              <a:rPr lang="en-US" sz="2400" dirty="0" err="1">
                <a:effectLst/>
                <a:latin typeface="Arial" panose="020B0604020202020204" pitchFamily="34" charset="0"/>
                <a:ea typeface="Calibri" panose="020F0502020204030204" pitchFamily="34" charset="0"/>
                <a:cs typeface="Times New Roman" panose="02020603050405020304" pitchFamily="18" charset="0"/>
              </a:rPr>
              <a:t>thinkstep</a:t>
            </a:r>
            <a:r>
              <a:rPr lang="en-US" sz="2400" dirty="0">
                <a:effectLst/>
                <a:latin typeface="Arial" panose="020B0604020202020204" pitchFamily="34" charset="0"/>
                <a:ea typeface="Calibri" panose="020F0502020204030204" pitchFamily="34" charset="0"/>
                <a:cs typeface="Times New Roman" panose="02020603050405020304" pitchFamily="18" charset="0"/>
              </a:rPr>
              <a:t> </a:t>
            </a:r>
            <a:r>
              <a:rPr lang="en-US" sz="2400" dirty="0" err="1">
                <a:effectLst/>
                <a:latin typeface="Arial" panose="020B0604020202020204" pitchFamily="34" charset="0"/>
                <a:ea typeface="Calibri" panose="020F0502020204030204" pitchFamily="34" charset="0"/>
                <a:cs typeface="Times New Roman" panose="02020603050405020304" pitchFamily="18" charset="0"/>
              </a:rPr>
              <a:t>GaBi</a:t>
            </a:r>
            <a:r>
              <a:rPr lang="en-US" sz="2400" dirty="0">
                <a:effectLst/>
                <a:latin typeface="Arial" panose="020B0604020202020204" pitchFamily="34" charset="0"/>
                <a:ea typeface="Calibri" panose="020F0502020204030204" pitchFamily="34" charset="0"/>
                <a:cs typeface="Times New Roman" panose="02020603050405020304" pitchFamily="18" charset="0"/>
              </a:rPr>
              <a:t>. Le </a:t>
            </a:r>
            <a:r>
              <a:rPr lang="en-US" sz="2400" dirty="0" err="1">
                <a:effectLst/>
                <a:latin typeface="Arial" panose="020B0604020202020204" pitchFamily="34" charset="0"/>
                <a:ea typeface="Calibri" panose="020F0502020204030204" pitchFamily="34" charset="0"/>
                <a:cs typeface="Times New Roman" panose="02020603050405020304" pitchFamily="18" charset="0"/>
              </a:rPr>
              <a:t>principali</a:t>
            </a:r>
            <a:r>
              <a:rPr lang="en-US" sz="2400" dirty="0">
                <a:effectLst/>
                <a:latin typeface="Arial" panose="020B0604020202020204" pitchFamily="34" charset="0"/>
                <a:ea typeface="Calibri" panose="020F0502020204030204" pitchFamily="34" charset="0"/>
                <a:cs typeface="Times New Roman" panose="02020603050405020304" pitchFamily="18" charset="0"/>
              </a:rPr>
              <a:t> </a:t>
            </a:r>
            <a:r>
              <a:rPr lang="en-US" sz="2400" dirty="0" err="1">
                <a:effectLst/>
                <a:latin typeface="Arial" panose="020B0604020202020204" pitchFamily="34" charset="0"/>
                <a:ea typeface="Calibri" panose="020F0502020204030204" pitchFamily="34" charset="0"/>
                <a:cs typeface="Times New Roman" panose="02020603050405020304" pitchFamily="18" charset="0"/>
              </a:rPr>
              <a:t>categorie</a:t>
            </a:r>
            <a:r>
              <a:rPr lang="en-US" sz="2400" dirty="0">
                <a:effectLst/>
                <a:latin typeface="Arial" panose="020B0604020202020204" pitchFamily="34" charset="0"/>
                <a:ea typeface="Calibri" panose="020F0502020204030204" pitchFamily="34" charset="0"/>
                <a:cs typeface="Times New Roman" panose="02020603050405020304" pitchFamily="18" charset="0"/>
              </a:rPr>
              <a:t> </a:t>
            </a:r>
            <a:r>
              <a:rPr lang="en-US" sz="2400" dirty="0" err="1">
                <a:effectLst/>
                <a:latin typeface="Arial" panose="020B0604020202020204" pitchFamily="34" charset="0"/>
                <a:ea typeface="Calibri" panose="020F0502020204030204" pitchFamily="34" charset="0"/>
                <a:cs typeface="Times New Roman" panose="02020603050405020304" pitchFamily="18" charset="0"/>
              </a:rPr>
              <a:t>risultanti</a:t>
            </a:r>
            <a:r>
              <a:rPr lang="en-US" sz="2400" dirty="0">
                <a:effectLst/>
                <a:latin typeface="Arial" panose="020B0604020202020204" pitchFamily="34" charset="0"/>
                <a:ea typeface="Calibri" panose="020F0502020204030204" pitchFamily="34" charset="0"/>
                <a:cs typeface="Times New Roman" panose="02020603050405020304" pitchFamily="18" charset="0"/>
              </a:rPr>
              <a:t> di </a:t>
            </a:r>
            <a:r>
              <a:rPr lang="en-US" sz="2400" dirty="0" err="1">
                <a:effectLst/>
                <a:latin typeface="Arial" panose="020B0604020202020204" pitchFamily="34" charset="0"/>
                <a:ea typeface="Calibri" panose="020F0502020204030204" pitchFamily="34" charset="0"/>
                <a:cs typeface="Times New Roman" panose="02020603050405020304" pitchFamily="18" charset="0"/>
              </a:rPr>
              <a:t>impatto</a:t>
            </a:r>
            <a:r>
              <a:rPr lang="en-US" sz="2400" dirty="0">
                <a:effectLst/>
                <a:latin typeface="Arial" panose="020B0604020202020204" pitchFamily="34" charset="0"/>
                <a:ea typeface="Calibri" panose="020F0502020204030204" pitchFamily="34" charset="0"/>
                <a:cs typeface="Times New Roman" panose="02020603050405020304" pitchFamily="18" charset="0"/>
              </a:rPr>
              <a:t> </a:t>
            </a:r>
            <a:r>
              <a:rPr lang="en-US" sz="2400" dirty="0" err="1">
                <a:effectLst/>
                <a:latin typeface="Arial" panose="020B0604020202020204" pitchFamily="34" charset="0"/>
                <a:ea typeface="Calibri" panose="020F0502020204030204" pitchFamily="34" charset="0"/>
                <a:cs typeface="Times New Roman" panose="02020603050405020304" pitchFamily="18" charset="0"/>
              </a:rPr>
              <a:t>ambientale</a:t>
            </a:r>
            <a:r>
              <a:rPr lang="en-US" sz="2400" dirty="0">
                <a:effectLst/>
                <a:latin typeface="Arial" panose="020B0604020202020204" pitchFamily="34" charset="0"/>
                <a:ea typeface="Calibri" panose="020F0502020204030204" pitchFamily="34" charset="0"/>
                <a:cs typeface="Times New Roman" panose="02020603050405020304" pitchFamily="18" charset="0"/>
              </a:rPr>
              <a:t> secondo la </a:t>
            </a:r>
            <a:r>
              <a:rPr lang="en-US" sz="2400" dirty="0" err="1">
                <a:effectLst/>
                <a:latin typeface="Arial" panose="020B0604020202020204" pitchFamily="34" charset="0"/>
                <a:ea typeface="Calibri" panose="020F0502020204030204" pitchFamily="34" charset="0"/>
                <a:cs typeface="Times New Roman" panose="02020603050405020304" pitchFamily="18" charset="0"/>
              </a:rPr>
              <a:t>metodologia</a:t>
            </a:r>
            <a:r>
              <a:rPr lang="en-US" sz="2400" dirty="0">
                <a:effectLst/>
                <a:latin typeface="Arial" panose="020B0604020202020204" pitchFamily="34" charset="0"/>
                <a:ea typeface="Calibri" panose="020F0502020204030204" pitchFamily="34" charset="0"/>
                <a:cs typeface="Times New Roman" panose="02020603050405020304" pitchFamily="18" charset="0"/>
              </a:rPr>
              <a:t> </a:t>
            </a:r>
            <a:r>
              <a:rPr lang="en-US" sz="2400" dirty="0" err="1">
                <a:effectLst/>
                <a:latin typeface="Arial" panose="020B0604020202020204" pitchFamily="34" charset="0"/>
                <a:ea typeface="Calibri" panose="020F0502020204030204" pitchFamily="34" charset="0"/>
                <a:cs typeface="Times New Roman" panose="02020603050405020304" pitchFamily="18" charset="0"/>
              </a:rPr>
              <a:t>sono</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cambiamenti</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climatici</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radiazioni</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ionizzanti</a:t>
            </a:r>
            <a:r>
              <a:rPr lang="en-US" sz="2400" dirty="0">
                <a:latin typeface="Arial" panose="020B0604020202020204" pitchFamily="34" charset="0"/>
                <a:ea typeface="Calibri" panose="020F0502020204030204" pitchFamily="34" charset="0"/>
                <a:cs typeface="Times New Roman" panose="02020603050405020304" pitchFamily="18" charset="0"/>
              </a:rPr>
              <a:t>  e </a:t>
            </a:r>
            <a:r>
              <a:rPr lang="en-US" sz="2400" dirty="0" err="1">
                <a:latin typeface="Arial" panose="020B0604020202020204" pitchFamily="34" charset="0"/>
                <a:ea typeface="Calibri" panose="020F0502020204030204" pitchFamily="34" charset="0"/>
                <a:cs typeface="Times New Roman" panose="02020603050405020304" pitchFamily="18" charset="0"/>
              </a:rPr>
              <a:t>l’utilizzo</a:t>
            </a:r>
            <a:r>
              <a:rPr lang="en-US" sz="2400" dirty="0">
                <a:latin typeface="Arial" panose="020B0604020202020204" pitchFamily="34" charset="0"/>
                <a:ea typeface="Calibri" panose="020F0502020204030204" pitchFamily="34" charset="0"/>
                <a:cs typeface="Times New Roman" panose="02020603050405020304" pitchFamily="18" charset="0"/>
              </a:rPr>
              <a:t> di </a:t>
            </a:r>
            <a:r>
              <a:rPr lang="en-US" sz="2400" dirty="0" err="1">
                <a:latin typeface="Arial" panose="020B0604020202020204" pitchFamily="34" charset="0"/>
                <a:ea typeface="Calibri" panose="020F0502020204030204" pitchFamily="34" charset="0"/>
                <a:cs typeface="Times New Roman" panose="02020603050405020304" pitchFamily="18" charset="0"/>
              </a:rPr>
              <a:t>risorse</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minerali</a:t>
            </a:r>
            <a:r>
              <a:rPr lang="en-US" sz="2400" dirty="0">
                <a:latin typeface="Arial" panose="020B0604020202020204" pitchFamily="34" charset="0"/>
                <a:ea typeface="Calibri" panose="020F0502020204030204" pitchFamily="34" charset="0"/>
                <a:cs typeface="Times New Roman" panose="02020603050405020304" pitchFamily="18" charset="0"/>
              </a:rPr>
              <a:t> e </a:t>
            </a:r>
            <a:r>
              <a:rPr lang="en-US" sz="2400" dirty="0" err="1">
                <a:latin typeface="Arial" panose="020B0604020202020204" pitchFamily="34" charset="0"/>
                <a:ea typeface="Calibri" panose="020F0502020204030204" pitchFamily="34" charset="0"/>
                <a:cs typeface="Times New Roman" panose="02020603050405020304" pitchFamily="18" charset="0"/>
              </a:rPr>
              <a:t>metalli</a:t>
            </a:r>
            <a:r>
              <a:rPr lang="en-US" sz="2400" dirty="0">
                <a:latin typeface="Arial" panose="020B0604020202020204" pitchFamily="34"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magine 19">
            <a:extLst>
              <a:ext uri="{FF2B5EF4-FFF2-40B4-BE49-F238E27FC236}">
                <a16:creationId xmlns:a16="http://schemas.microsoft.com/office/drawing/2014/main" id="{497EE183-438F-45FD-B5C0-7734267657E1}"/>
              </a:ext>
            </a:extLst>
          </p:cNvPr>
          <p:cNvPicPr/>
          <p:nvPr/>
        </p:nvPicPr>
        <p:blipFill>
          <a:blip r:embed="rId2">
            <a:extLst>
              <a:ext uri="{28A0092B-C50C-407E-A947-70E740481C1C}">
                <a14:useLocalDpi xmlns:a14="http://schemas.microsoft.com/office/drawing/2010/main" val="0"/>
              </a:ext>
            </a:extLst>
          </a:blip>
          <a:stretch>
            <a:fillRect/>
          </a:stretch>
        </p:blipFill>
        <p:spPr>
          <a:xfrm>
            <a:off x="944381" y="4953066"/>
            <a:ext cx="5033755" cy="3133303"/>
          </a:xfrm>
          <a:prstGeom prst="rect">
            <a:avLst/>
          </a:prstGeom>
        </p:spPr>
      </p:pic>
      <p:sp>
        <p:nvSpPr>
          <p:cNvPr id="14" name="TextBox 13">
            <a:extLst>
              <a:ext uri="{FF2B5EF4-FFF2-40B4-BE49-F238E27FC236}">
                <a16:creationId xmlns:a16="http://schemas.microsoft.com/office/drawing/2014/main" id="{8EF3785E-CB84-422F-B1B6-C50E5FC76DC6}"/>
              </a:ext>
            </a:extLst>
          </p:cNvPr>
          <p:cNvSpPr txBox="1"/>
          <p:nvPr/>
        </p:nvSpPr>
        <p:spPr>
          <a:xfrm>
            <a:off x="794775" y="8139086"/>
            <a:ext cx="5332966" cy="923523"/>
          </a:xfrm>
          <a:prstGeom prst="rect">
            <a:avLst/>
          </a:prstGeom>
          <a:noFill/>
        </p:spPr>
        <p:txBody>
          <a:bodyPr wrap="square">
            <a:spAutoFit/>
          </a:bodyPr>
          <a:lstStyle/>
          <a:p>
            <a:pPr marL="0" marR="0" algn="l">
              <a:lnSpc>
                <a:spcPct val="115000"/>
              </a:lnSpc>
              <a:spcBef>
                <a:spcPts val="0"/>
              </a:spcBef>
              <a:spcAft>
                <a:spcPts val="600"/>
              </a:spcAft>
            </a:pPr>
            <a:r>
              <a:rPr lang="en-US" sz="1600" b="1" i="1" dirty="0" err="1">
                <a:effectLst/>
                <a:latin typeface="Arial" panose="020B0604020202020204" pitchFamily="34" charset="0"/>
                <a:ea typeface="Calibri" panose="020F0502020204030204" pitchFamily="34" charset="0"/>
                <a:cs typeface="Times New Roman" panose="02020603050405020304" pitchFamily="18" charset="0"/>
              </a:rPr>
              <a:t>Confronto</a:t>
            </a:r>
            <a:r>
              <a:rPr lang="en-US" sz="1600" b="1" i="1" dirty="0">
                <a:effectLst/>
                <a:latin typeface="Arial" panose="020B0604020202020204" pitchFamily="34" charset="0"/>
                <a:ea typeface="Calibri" panose="020F0502020204030204" pitchFamily="34" charset="0"/>
                <a:cs typeface="Times New Roman" panose="02020603050405020304" pitchFamily="18" charset="0"/>
              </a:rPr>
              <a:t> </a:t>
            </a:r>
            <a:r>
              <a:rPr lang="en-US" sz="1600" b="1" i="1" dirty="0" err="1">
                <a:effectLst/>
                <a:latin typeface="Arial" panose="020B0604020202020204" pitchFamily="34" charset="0"/>
                <a:ea typeface="Calibri" panose="020F0502020204030204" pitchFamily="34" charset="0"/>
                <a:cs typeface="Times New Roman" panose="02020603050405020304" pitchFamily="18" charset="0"/>
              </a:rPr>
              <a:t>complessivo</a:t>
            </a:r>
            <a:r>
              <a:rPr lang="en-US" sz="1600" b="1" i="1" dirty="0">
                <a:effectLst/>
                <a:latin typeface="Arial" panose="020B0604020202020204" pitchFamily="34" charset="0"/>
                <a:ea typeface="Calibri" panose="020F0502020204030204" pitchFamily="34" charset="0"/>
                <a:cs typeface="Times New Roman" panose="02020603050405020304" pitchFamily="18" charset="0"/>
              </a:rPr>
              <a:t> </a:t>
            </a:r>
            <a:r>
              <a:rPr lang="en-US" sz="1600" b="1" i="1" dirty="0" err="1">
                <a:effectLst/>
                <a:latin typeface="Arial" panose="020B0604020202020204" pitchFamily="34" charset="0"/>
                <a:ea typeface="Calibri" panose="020F0502020204030204" pitchFamily="34" charset="0"/>
                <a:cs typeface="Times New Roman" panose="02020603050405020304" pitchFamily="18" charset="0"/>
              </a:rPr>
              <a:t>delle</a:t>
            </a:r>
            <a:r>
              <a:rPr lang="en-US" sz="1600" b="1" i="1" dirty="0">
                <a:effectLst/>
                <a:latin typeface="Arial" panose="020B0604020202020204" pitchFamily="34" charset="0"/>
                <a:ea typeface="Calibri" panose="020F0502020204030204" pitchFamily="34" charset="0"/>
                <a:cs typeface="Times New Roman" panose="02020603050405020304" pitchFamily="18" charset="0"/>
              </a:rPr>
              <a:t> </a:t>
            </a:r>
            <a:r>
              <a:rPr lang="en-US" sz="1600" b="1" i="1" dirty="0" err="1">
                <a:effectLst/>
                <a:latin typeface="Arial" panose="020B0604020202020204" pitchFamily="34" charset="0"/>
                <a:ea typeface="Calibri" panose="020F0502020204030204" pitchFamily="34" charset="0"/>
                <a:cs typeface="Times New Roman" panose="02020603050405020304" pitchFamily="18" charset="0"/>
              </a:rPr>
              <a:t>categorie</a:t>
            </a:r>
            <a:r>
              <a:rPr lang="en-US" sz="1600" b="1" i="1" dirty="0">
                <a:effectLst/>
                <a:latin typeface="Arial" panose="020B0604020202020204" pitchFamily="34" charset="0"/>
                <a:ea typeface="Calibri" panose="020F0502020204030204" pitchFamily="34" charset="0"/>
                <a:cs typeface="Times New Roman" panose="02020603050405020304" pitchFamily="18" charset="0"/>
              </a:rPr>
              <a:t> </a:t>
            </a:r>
            <a:r>
              <a:rPr lang="en-US" sz="1600" b="1" i="1" dirty="0" err="1">
                <a:effectLst/>
                <a:latin typeface="Arial" panose="020B0604020202020204" pitchFamily="34" charset="0"/>
                <a:ea typeface="Calibri" panose="020F0502020204030204" pitchFamily="34" charset="0"/>
                <a:cs typeface="Times New Roman" panose="02020603050405020304" pitchFamily="18" charset="0"/>
              </a:rPr>
              <a:t>d’impatto</a:t>
            </a:r>
            <a:r>
              <a:rPr lang="en-US" sz="1600" b="1" i="1" dirty="0">
                <a:effectLst/>
                <a:latin typeface="Arial" panose="020B0604020202020204" pitchFamily="34" charset="0"/>
                <a:ea typeface="Calibri" panose="020F0502020204030204" pitchFamily="34" charset="0"/>
                <a:cs typeface="Times New Roman" panose="02020603050405020304" pitchFamily="18" charset="0"/>
              </a:rPr>
              <a:t> </a:t>
            </a:r>
            <a:r>
              <a:rPr lang="en-US" sz="1600" b="1" i="1" dirty="0" err="1">
                <a:effectLst/>
                <a:latin typeface="Arial" panose="020B0604020202020204" pitchFamily="34" charset="0"/>
                <a:ea typeface="Calibri" panose="020F0502020204030204" pitchFamily="34" charset="0"/>
                <a:cs typeface="Times New Roman" panose="02020603050405020304" pitchFamily="18" charset="0"/>
              </a:rPr>
              <a:t>ambientali</a:t>
            </a:r>
            <a:r>
              <a:rPr lang="en-US" sz="1600" b="1" i="1" dirty="0">
                <a:effectLst/>
                <a:latin typeface="Arial" panose="020B0604020202020204" pitchFamily="34" charset="0"/>
                <a:ea typeface="Calibri" panose="020F0502020204030204" pitchFamily="34" charset="0"/>
                <a:cs typeface="Times New Roman" panose="02020603050405020304" pitchFamily="18" charset="0"/>
              </a:rPr>
              <a:t> </a:t>
            </a:r>
            <a:r>
              <a:rPr lang="en-US" sz="1600" b="1" i="1" dirty="0" err="1">
                <a:effectLst/>
                <a:latin typeface="Arial" panose="020B0604020202020204" pitchFamily="34" charset="0"/>
                <a:ea typeface="Calibri" panose="020F0502020204030204" pitchFamily="34" charset="0"/>
                <a:cs typeface="Times New Roman" panose="02020603050405020304" pitchFamily="18" charset="0"/>
              </a:rPr>
              <a:t>tra</a:t>
            </a:r>
            <a:r>
              <a:rPr lang="en-US" sz="1600" b="1" i="1" dirty="0">
                <a:effectLst/>
                <a:latin typeface="Arial" panose="020B0604020202020204" pitchFamily="34" charset="0"/>
                <a:ea typeface="Calibri" panose="020F0502020204030204" pitchFamily="34" charset="0"/>
                <a:cs typeface="Times New Roman" panose="02020603050405020304" pitchFamily="18" charset="0"/>
              </a:rPr>
              <a:t> </a:t>
            </a:r>
            <a:r>
              <a:rPr lang="en-US" sz="1600" b="1" i="1" dirty="0" err="1">
                <a:effectLst/>
                <a:latin typeface="Arial" panose="020B0604020202020204" pitchFamily="34" charset="0"/>
                <a:ea typeface="Calibri" panose="020F0502020204030204" pitchFamily="34" charset="0"/>
                <a:cs typeface="Times New Roman" panose="02020603050405020304" pitchFamily="18" charset="0"/>
              </a:rPr>
              <a:t>approccio</a:t>
            </a:r>
            <a:r>
              <a:rPr lang="en-US" sz="1600" b="1" i="1" dirty="0">
                <a:effectLst/>
                <a:latin typeface="Arial" panose="020B0604020202020204" pitchFamily="34" charset="0"/>
                <a:ea typeface="Calibri" panose="020F0502020204030204" pitchFamily="34" charset="0"/>
                <a:cs typeface="Times New Roman" panose="02020603050405020304" pitchFamily="18" charset="0"/>
              </a:rPr>
              <a:t> </a:t>
            </a:r>
            <a:r>
              <a:rPr lang="en-US" sz="1600" b="1" i="1" dirty="0" err="1">
                <a:effectLst/>
                <a:latin typeface="Arial" panose="020B0604020202020204" pitchFamily="34" charset="0"/>
                <a:ea typeface="Calibri" panose="020F0502020204030204" pitchFamily="34" charset="0"/>
                <a:cs typeface="Times New Roman" panose="02020603050405020304" pitchFamily="18" charset="0"/>
              </a:rPr>
              <a:t>attuale</a:t>
            </a:r>
            <a:r>
              <a:rPr lang="en-US" sz="1600" b="1" i="1" dirty="0">
                <a:effectLst/>
                <a:latin typeface="Arial" panose="020B0604020202020204" pitchFamily="34" charset="0"/>
                <a:ea typeface="Calibri" panose="020F0502020204030204" pitchFamily="34" charset="0"/>
                <a:cs typeface="Times New Roman" panose="02020603050405020304" pitchFamily="18" charset="0"/>
              </a:rPr>
              <a:t> e  </a:t>
            </a:r>
            <a:r>
              <a:rPr lang="en-US" sz="1600" b="1" i="1" dirty="0" err="1">
                <a:effectLst/>
                <a:latin typeface="Arial" panose="020B0604020202020204" pitchFamily="34" charset="0"/>
                <a:ea typeface="Calibri" panose="020F0502020204030204" pitchFamily="34" charset="0"/>
                <a:cs typeface="Times New Roman" panose="02020603050405020304" pitchFamily="18" charset="0"/>
              </a:rPr>
              <a:t>technologia</a:t>
            </a:r>
            <a:r>
              <a:rPr lang="en-US" sz="1600" b="1" i="1" dirty="0">
                <a:effectLst/>
                <a:latin typeface="Arial" panose="020B0604020202020204" pitchFamily="34" charset="0"/>
                <a:ea typeface="Calibri" panose="020F0502020204030204" pitchFamily="34" charset="0"/>
                <a:cs typeface="Times New Roman" panose="02020603050405020304" pitchFamily="18" charset="0"/>
              </a:rPr>
              <a:t> BITMAPS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9D1537C5-B040-4B01-9B4A-B38944EF5378}"/>
              </a:ext>
            </a:extLst>
          </p:cNvPr>
          <p:cNvPicPr/>
          <p:nvPr/>
        </p:nvPicPr>
        <p:blipFill>
          <a:blip r:embed="rId3"/>
          <a:stretch>
            <a:fillRect/>
          </a:stretch>
        </p:blipFill>
        <p:spPr>
          <a:xfrm>
            <a:off x="6446555" y="4953065"/>
            <a:ext cx="2811388" cy="1970287"/>
          </a:xfrm>
          <a:prstGeom prst="rect">
            <a:avLst/>
          </a:prstGeom>
        </p:spPr>
      </p:pic>
      <p:pic>
        <p:nvPicPr>
          <p:cNvPr id="4" name="Picture 3">
            <a:extLst>
              <a:ext uri="{FF2B5EF4-FFF2-40B4-BE49-F238E27FC236}">
                <a16:creationId xmlns:a16="http://schemas.microsoft.com/office/drawing/2014/main" id="{0516F071-EA0E-4F6B-8E4A-4F325DCB3C5C}"/>
              </a:ext>
            </a:extLst>
          </p:cNvPr>
          <p:cNvPicPr/>
          <p:nvPr/>
        </p:nvPicPr>
        <p:blipFill>
          <a:blip r:embed="rId4"/>
          <a:stretch>
            <a:fillRect/>
          </a:stretch>
        </p:blipFill>
        <p:spPr>
          <a:xfrm>
            <a:off x="9377868" y="4953065"/>
            <a:ext cx="2827385" cy="1970287"/>
          </a:xfrm>
          <a:prstGeom prst="rect">
            <a:avLst/>
          </a:prstGeom>
        </p:spPr>
      </p:pic>
      <p:pic>
        <p:nvPicPr>
          <p:cNvPr id="6" name="Picture 5">
            <a:extLst>
              <a:ext uri="{FF2B5EF4-FFF2-40B4-BE49-F238E27FC236}">
                <a16:creationId xmlns:a16="http://schemas.microsoft.com/office/drawing/2014/main" id="{913CC268-5E51-4F33-87C9-7176BD6D289B}"/>
              </a:ext>
            </a:extLst>
          </p:cNvPr>
          <p:cNvPicPr/>
          <p:nvPr/>
        </p:nvPicPr>
        <p:blipFill>
          <a:blip r:embed="rId5"/>
          <a:stretch>
            <a:fillRect/>
          </a:stretch>
        </p:blipFill>
        <p:spPr>
          <a:xfrm>
            <a:off x="6409896" y="6974246"/>
            <a:ext cx="2848047" cy="1970971"/>
          </a:xfrm>
          <a:prstGeom prst="rect">
            <a:avLst/>
          </a:prstGeom>
        </p:spPr>
      </p:pic>
      <p:sp>
        <p:nvSpPr>
          <p:cNvPr id="17" name="TextBox 16">
            <a:extLst>
              <a:ext uri="{FF2B5EF4-FFF2-40B4-BE49-F238E27FC236}">
                <a16:creationId xmlns:a16="http://schemas.microsoft.com/office/drawing/2014/main" id="{A744EFED-355A-46AA-8AB7-655EB79CBC45}"/>
              </a:ext>
            </a:extLst>
          </p:cNvPr>
          <p:cNvSpPr txBox="1"/>
          <p:nvPr/>
        </p:nvSpPr>
        <p:spPr>
          <a:xfrm>
            <a:off x="9511583" y="7221414"/>
            <a:ext cx="2848047" cy="1489831"/>
          </a:xfrm>
          <a:prstGeom prst="rect">
            <a:avLst/>
          </a:prstGeom>
          <a:noFill/>
        </p:spPr>
        <p:txBody>
          <a:bodyPr wrap="square">
            <a:spAutoFit/>
          </a:bodyPr>
          <a:lstStyle/>
          <a:p>
            <a:pPr marL="0" marR="0" algn="l">
              <a:lnSpc>
                <a:spcPct val="115000"/>
              </a:lnSpc>
              <a:spcBef>
                <a:spcPts val="0"/>
              </a:spcBef>
              <a:spcAft>
                <a:spcPts val="600"/>
              </a:spcAft>
            </a:pPr>
            <a:r>
              <a:rPr lang="en-US" sz="1600" b="1" i="1" dirty="0" err="1">
                <a:effectLst/>
                <a:latin typeface="Arial" panose="020B0604020202020204" pitchFamily="34" charset="0"/>
                <a:ea typeface="Calibri" panose="020F0502020204030204" pitchFamily="34" charset="0"/>
                <a:cs typeface="Times New Roman" panose="02020603050405020304" pitchFamily="18" charset="0"/>
              </a:rPr>
              <a:t>Risorse</a:t>
            </a:r>
            <a:r>
              <a:rPr lang="en-US" sz="1600" b="1" i="1" dirty="0">
                <a:effectLst/>
                <a:latin typeface="Arial" panose="020B0604020202020204" pitchFamily="34" charset="0"/>
                <a:ea typeface="Calibri" panose="020F0502020204030204" pitchFamily="34" charset="0"/>
                <a:cs typeface="Times New Roman" panose="02020603050405020304" pitchFamily="18" charset="0"/>
              </a:rPr>
              <a:t>/</a:t>
            </a:r>
            <a:r>
              <a:rPr lang="en-US" sz="1600" b="1" i="1" dirty="0" err="1">
                <a:effectLst/>
                <a:latin typeface="Arial" panose="020B0604020202020204" pitchFamily="34" charset="0"/>
                <a:ea typeface="Calibri" panose="020F0502020204030204" pitchFamily="34" charset="0"/>
                <a:cs typeface="Times New Roman" panose="02020603050405020304" pitchFamily="18" charset="0"/>
              </a:rPr>
              <a:t>attivita</a:t>
            </a:r>
            <a:r>
              <a:rPr lang="en-US" sz="1600" b="1" i="1" dirty="0">
                <a:effectLst/>
                <a:latin typeface="Arial" panose="020B0604020202020204" pitchFamily="34" charset="0"/>
                <a:ea typeface="Calibri" panose="020F0502020204030204" pitchFamily="34" charset="0"/>
                <a:cs typeface="Times New Roman" panose="02020603050405020304" pitchFamily="18" charset="0"/>
              </a:rPr>
              <a:t>` </a:t>
            </a:r>
            <a:r>
              <a:rPr lang="en-US" sz="1600" b="1" i="1" dirty="0" err="1">
                <a:effectLst/>
                <a:latin typeface="Arial" panose="020B0604020202020204" pitchFamily="34" charset="0"/>
                <a:ea typeface="Calibri" panose="020F0502020204030204" pitchFamily="34" charset="0"/>
                <a:cs typeface="Times New Roman" panose="02020603050405020304" pitchFamily="18" charset="0"/>
              </a:rPr>
              <a:t>aventi</a:t>
            </a:r>
            <a:r>
              <a:rPr lang="en-US" sz="1600" b="1" i="1" dirty="0">
                <a:effectLst/>
                <a:latin typeface="Arial" panose="020B0604020202020204" pitchFamily="34" charset="0"/>
                <a:ea typeface="Calibri" panose="020F0502020204030204" pitchFamily="34" charset="0"/>
                <a:cs typeface="Times New Roman" panose="02020603050405020304" pitchFamily="18" charset="0"/>
              </a:rPr>
              <a:t>  </a:t>
            </a:r>
            <a:r>
              <a:rPr lang="en-US" sz="1600" b="1" i="1" dirty="0" err="1">
                <a:effectLst/>
                <a:latin typeface="Arial" panose="020B0604020202020204" pitchFamily="34" charset="0"/>
                <a:ea typeface="Calibri" panose="020F0502020204030204" pitchFamily="34" charset="0"/>
                <a:cs typeface="Times New Roman" panose="02020603050405020304" pitchFamily="18" charset="0"/>
              </a:rPr>
              <a:t>impatto</a:t>
            </a:r>
            <a:r>
              <a:rPr lang="en-US" sz="1600" b="1" i="1" dirty="0">
                <a:effectLst/>
                <a:latin typeface="Arial" panose="020B0604020202020204" pitchFamily="34" charset="0"/>
                <a:ea typeface="Calibri" panose="020F0502020204030204" pitchFamily="34" charset="0"/>
                <a:cs typeface="Times New Roman" panose="02020603050405020304" pitchFamily="18" charset="0"/>
              </a:rPr>
              <a:t> </a:t>
            </a:r>
            <a:r>
              <a:rPr lang="en-US" sz="1600" b="1" i="1" dirty="0" err="1">
                <a:effectLst/>
                <a:latin typeface="Arial" panose="020B0604020202020204" pitchFamily="34" charset="0"/>
                <a:ea typeface="Calibri" panose="020F0502020204030204" pitchFamily="34" charset="0"/>
                <a:cs typeface="Times New Roman" panose="02020603050405020304" pitchFamily="18" charset="0"/>
              </a:rPr>
              <a:t>ambientale</a:t>
            </a:r>
            <a:r>
              <a:rPr lang="en-US" sz="1600" b="1" i="1" dirty="0">
                <a:effectLst/>
                <a:latin typeface="Arial" panose="020B0604020202020204" pitchFamily="34" charset="0"/>
                <a:ea typeface="Calibri" panose="020F0502020204030204" pitchFamily="34" charset="0"/>
                <a:cs typeface="Times New Roman" panose="02020603050405020304" pitchFamily="18" charset="0"/>
              </a:rPr>
              <a:t> per </a:t>
            </a:r>
            <a:r>
              <a:rPr lang="en-US" sz="1600" b="1" i="1" dirty="0" err="1">
                <a:effectLst/>
                <a:latin typeface="Arial" panose="020B0604020202020204" pitchFamily="34" charset="0"/>
                <a:ea typeface="Calibri" panose="020F0502020204030204" pitchFamily="34" charset="0"/>
                <a:cs typeface="Times New Roman" panose="02020603050405020304" pitchFamily="18" charset="0"/>
              </a:rPr>
              <a:t>i</a:t>
            </a:r>
            <a:r>
              <a:rPr lang="en-US" sz="1600" b="1" i="1" dirty="0">
                <a:effectLst/>
                <a:latin typeface="Arial" panose="020B0604020202020204" pitchFamily="34" charset="0"/>
                <a:ea typeface="Calibri" panose="020F0502020204030204" pitchFamily="34" charset="0"/>
                <a:cs typeface="Times New Roman" panose="02020603050405020304" pitchFamily="18" charset="0"/>
              </a:rPr>
              <a:t> </a:t>
            </a:r>
            <a:r>
              <a:rPr lang="en-US" sz="1600" b="1" i="1" dirty="0" err="1">
                <a:effectLst/>
                <a:latin typeface="Arial" panose="020B0604020202020204" pitchFamily="34" charset="0"/>
                <a:ea typeface="Calibri" panose="020F0502020204030204" pitchFamily="34" charset="0"/>
                <a:cs typeface="Times New Roman" panose="02020603050405020304" pitchFamily="18" charset="0"/>
              </a:rPr>
              <a:t>trattamenti</a:t>
            </a:r>
            <a:r>
              <a:rPr lang="en-US" sz="1600" b="1" i="1" dirty="0">
                <a:effectLst/>
                <a:latin typeface="Arial" panose="020B0604020202020204" pitchFamily="34" charset="0"/>
                <a:ea typeface="Calibri" panose="020F0502020204030204" pitchFamily="34" charset="0"/>
                <a:cs typeface="Times New Roman" panose="02020603050405020304" pitchFamily="18" charset="0"/>
              </a:rPr>
              <a:t> </a:t>
            </a:r>
            <a:r>
              <a:rPr lang="en-US" sz="1600" b="1" i="1" dirty="0" err="1">
                <a:effectLst/>
                <a:latin typeface="Arial" panose="020B0604020202020204" pitchFamily="34" charset="0"/>
                <a:ea typeface="Calibri" panose="020F0502020204030204" pitchFamily="34" charset="0"/>
                <a:cs typeface="Times New Roman" panose="02020603050405020304" pitchFamily="18" charset="0"/>
              </a:rPr>
              <a:t>dei</a:t>
            </a:r>
            <a:r>
              <a:rPr lang="en-US" sz="1600" b="1" i="1" dirty="0">
                <a:effectLst/>
                <a:latin typeface="Arial" panose="020B0604020202020204" pitchFamily="34" charset="0"/>
                <a:ea typeface="Calibri" panose="020F0502020204030204" pitchFamily="34" charset="0"/>
                <a:cs typeface="Times New Roman" panose="02020603050405020304" pitchFamily="18" charset="0"/>
              </a:rPr>
              <a:t> </a:t>
            </a:r>
            <a:r>
              <a:rPr lang="en-US" sz="1600" b="1" i="1" dirty="0" err="1">
                <a:effectLst/>
                <a:latin typeface="Arial" panose="020B0604020202020204" pitchFamily="34" charset="0"/>
                <a:ea typeface="Calibri" panose="020F0502020204030204" pitchFamily="34" charset="0"/>
                <a:cs typeface="Times New Roman" panose="02020603050405020304" pitchFamily="18" charset="0"/>
              </a:rPr>
              <a:t>tre</a:t>
            </a:r>
            <a:r>
              <a:rPr lang="en-US" sz="1600" b="1" i="1" dirty="0">
                <a:effectLst/>
                <a:latin typeface="Arial" panose="020B0604020202020204" pitchFamily="34" charset="0"/>
                <a:ea typeface="Calibri" panose="020F0502020204030204" pitchFamily="34" charset="0"/>
                <a:cs typeface="Times New Roman" panose="02020603050405020304" pitchFamily="18" charset="0"/>
              </a:rPr>
              <a:t> </a:t>
            </a:r>
            <a:r>
              <a:rPr lang="en-US" sz="1600" b="1" i="1" dirty="0" err="1">
                <a:effectLst/>
                <a:latin typeface="Arial" panose="020B0604020202020204" pitchFamily="34" charset="0"/>
                <a:ea typeface="Calibri" panose="020F0502020204030204" pitchFamily="34" charset="0"/>
                <a:cs typeface="Times New Roman" panose="02020603050405020304" pitchFamily="18" charset="0"/>
              </a:rPr>
              <a:t>reflui</a:t>
            </a:r>
            <a:r>
              <a:rPr lang="en-US" sz="1600" b="1" i="1" dirty="0">
                <a:effectLst/>
                <a:latin typeface="Arial" panose="020B0604020202020204" pitchFamily="34" charset="0"/>
                <a:ea typeface="Calibri" panose="020F0502020204030204" pitchFamily="34" charset="0"/>
                <a:cs typeface="Times New Roman" panose="02020603050405020304" pitchFamily="18" charset="0"/>
              </a:rPr>
              <a:t> </a:t>
            </a:r>
            <a:r>
              <a:rPr lang="en-US" sz="1600" b="1" i="1" dirty="0" err="1">
                <a:effectLst/>
                <a:latin typeface="Arial" panose="020B0604020202020204" pitchFamily="34" charset="0"/>
                <a:ea typeface="Calibri" panose="020F0502020204030204" pitchFamily="34" charset="0"/>
                <a:cs typeface="Times New Roman" panose="02020603050405020304" pitchFamily="18" charset="0"/>
              </a:rPr>
              <a:t>tramite</a:t>
            </a:r>
            <a:r>
              <a:rPr lang="en-US" sz="1600" b="1" i="1" dirty="0">
                <a:effectLst/>
                <a:latin typeface="Arial" panose="020B0604020202020204" pitchFamily="34" charset="0"/>
                <a:ea typeface="Calibri" panose="020F0502020204030204" pitchFamily="34" charset="0"/>
                <a:cs typeface="Times New Roman" panose="02020603050405020304" pitchFamily="18" charset="0"/>
              </a:rPr>
              <a:t> </a:t>
            </a:r>
            <a:r>
              <a:rPr lang="en-US" sz="1600" b="1" i="1" dirty="0" err="1">
                <a:effectLst/>
                <a:latin typeface="Arial" panose="020B0604020202020204" pitchFamily="34" charset="0"/>
                <a:ea typeface="Calibri" panose="020F0502020204030204" pitchFamily="34" charset="0"/>
                <a:cs typeface="Times New Roman" panose="02020603050405020304" pitchFamily="18" charset="0"/>
              </a:rPr>
              <a:t>technologia</a:t>
            </a:r>
            <a:r>
              <a:rPr lang="en-US" sz="1600" b="1" i="1" dirty="0">
                <a:effectLst/>
                <a:latin typeface="Arial" panose="020B0604020202020204" pitchFamily="34" charset="0"/>
                <a:ea typeface="Calibri" panose="020F0502020204030204" pitchFamily="34" charset="0"/>
                <a:cs typeface="Times New Roman" panose="02020603050405020304" pitchFamily="18" charset="0"/>
              </a:rPr>
              <a:t> BITMAPS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6054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B1CFB3-F131-459E-AD8F-1BAABFFC0E0B}"/>
              </a:ext>
            </a:extLst>
          </p:cNvPr>
          <p:cNvSpPr>
            <a:spLocks noGrp="1"/>
          </p:cNvSpPr>
          <p:nvPr>
            <p:ph type="body" sz="quarter" idx="10"/>
          </p:nvPr>
        </p:nvSpPr>
        <p:spPr>
          <a:xfrm>
            <a:off x="1105942" y="471239"/>
            <a:ext cx="11275266" cy="914400"/>
          </a:xfrm>
        </p:spPr>
        <p:txBody>
          <a:bodyPr/>
          <a:lstStyle/>
          <a:p>
            <a:r>
              <a:rPr lang="en-US" sz="3200" dirty="0">
                <a:solidFill>
                  <a:schemeClr val="accent2">
                    <a:lumMod val="75000"/>
                  </a:schemeClr>
                </a:solidFill>
              </a:rPr>
              <a:t>SOSTENIBILITA AMBIENTALE -  BUSINESS CASE (2/2)</a:t>
            </a:r>
          </a:p>
          <a:p>
            <a:endParaRPr lang="en-US" dirty="0"/>
          </a:p>
        </p:txBody>
      </p:sp>
      <p:pic>
        <p:nvPicPr>
          <p:cNvPr id="7" name="Immagine 9">
            <a:extLst>
              <a:ext uri="{FF2B5EF4-FFF2-40B4-BE49-F238E27FC236}">
                <a16:creationId xmlns:a16="http://schemas.microsoft.com/office/drawing/2014/main" id="{4FDCB472-878A-407C-991A-BFF0077CD46C}"/>
              </a:ext>
            </a:extLst>
          </p:cNvPr>
          <p:cNvPicPr/>
          <p:nvPr/>
        </p:nvPicPr>
        <p:blipFill>
          <a:blip r:embed="rId2">
            <a:extLst>
              <a:ext uri="{28A0092B-C50C-407E-A947-70E740481C1C}">
                <a14:useLocalDpi xmlns:a14="http://schemas.microsoft.com/office/drawing/2010/main" val="0"/>
              </a:ext>
            </a:extLst>
          </a:blip>
          <a:stretch>
            <a:fillRect/>
          </a:stretch>
        </p:blipFill>
        <p:spPr>
          <a:xfrm>
            <a:off x="1091095" y="2927200"/>
            <a:ext cx="8082885" cy="4492931"/>
          </a:xfrm>
          <a:prstGeom prst="rect">
            <a:avLst/>
          </a:prstGeom>
        </p:spPr>
      </p:pic>
      <p:sp>
        <p:nvSpPr>
          <p:cNvPr id="6" name="TextBox 5">
            <a:extLst>
              <a:ext uri="{FF2B5EF4-FFF2-40B4-BE49-F238E27FC236}">
                <a16:creationId xmlns:a16="http://schemas.microsoft.com/office/drawing/2014/main" id="{CE2A7D02-4B0B-4D26-A465-36AFE032B4CE}"/>
              </a:ext>
            </a:extLst>
          </p:cNvPr>
          <p:cNvSpPr txBox="1"/>
          <p:nvPr/>
        </p:nvSpPr>
        <p:spPr>
          <a:xfrm>
            <a:off x="884420" y="1111318"/>
            <a:ext cx="11496788" cy="1815882"/>
          </a:xfrm>
          <a:prstGeom prst="rect">
            <a:avLst/>
          </a:prstGeom>
          <a:noFill/>
        </p:spPr>
        <p:txBody>
          <a:bodyPr wrap="square">
            <a:spAutoFit/>
          </a:bodyPr>
          <a:lstStyle/>
          <a:p>
            <a:pPr algn="l"/>
            <a:r>
              <a:rPr lang="en-US" sz="2800" dirty="0"/>
              <a:t>Il </a:t>
            </a:r>
            <a:r>
              <a:rPr lang="en-US" sz="2800" dirty="0" err="1"/>
              <a:t>costo</a:t>
            </a:r>
            <a:r>
              <a:rPr lang="en-US" sz="2800" dirty="0"/>
              <a:t> </a:t>
            </a:r>
            <a:r>
              <a:rPr lang="en-US" sz="2800" dirty="0" err="1"/>
              <a:t>annuale</a:t>
            </a:r>
            <a:r>
              <a:rPr lang="en-US" sz="2800" dirty="0"/>
              <a:t> di </a:t>
            </a:r>
            <a:r>
              <a:rPr lang="en-US" sz="2800" dirty="0" err="1"/>
              <a:t>trattamento</a:t>
            </a:r>
            <a:r>
              <a:rPr lang="en-US" sz="2800" dirty="0"/>
              <a:t> del TMAH con un </a:t>
            </a:r>
            <a:r>
              <a:rPr lang="en-US" sz="2800" dirty="0" err="1"/>
              <a:t>impianto</a:t>
            </a:r>
            <a:r>
              <a:rPr lang="en-US" sz="2800" dirty="0"/>
              <a:t> di </a:t>
            </a:r>
            <a:r>
              <a:rPr lang="en-US" sz="2800" dirty="0" err="1"/>
              <a:t>taglia</a:t>
            </a:r>
            <a:r>
              <a:rPr lang="en-US" sz="2800" dirty="0"/>
              <a:t> </a:t>
            </a:r>
            <a:r>
              <a:rPr lang="en-US" sz="2800" dirty="0" err="1"/>
              <a:t>industriale</a:t>
            </a:r>
            <a:r>
              <a:rPr lang="en-US" sz="2800" dirty="0"/>
              <a:t> </a:t>
            </a:r>
            <a:r>
              <a:rPr lang="en-US" sz="2800" dirty="0" err="1"/>
              <a:t>utilizzante</a:t>
            </a:r>
            <a:r>
              <a:rPr lang="en-US" sz="2800" dirty="0"/>
              <a:t> la </a:t>
            </a:r>
            <a:r>
              <a:rPr lang="en-US" sz="2800" dirty="0" err="1"/>
              <a:t>tecnologia</a:t>
            </a:r>
            <a:r>
              <a:rPr lang="en-US" sz="2800" dirty="0"/>
              <a:t> BITMAPS e` </a:t>
            </a:r>
            <a:r>
              <a:rPr lang="en-US" sz="2800" dirty="0" err="1"/>
              <a:t>stato</a:t>
            </a:r>
            <a:r>
              <a:rPr lang="en-US" sz="2800" dirty="0"/>
              <a:t> </a:t>
            </a:r>
            <a:r>
              <a:rPr lang="en-US" sz="2800" dirty="0" err="1"/>
              <a:t>valutato</a:t>
            </a:r>
            <a:r>
              <a:rPr lang="en-US" sz="2800" dirty="0"/>
              <a:t> </a:t>
            </a:r>
            <a:r>
              <a:rPr lang="en-US" sz="2800" dirty="0" err="1"/>
              <a:t>pari</a:t>
            </a:r>
            <a:r>
              <a:rPr lang="en-US" sz="2800" dirty="0"/>
              <a:t> a 33.31 €/m3 (</a:t>
            </a:r>
            <a:r>
              <a:rPr lang="en-US" sz="2800" dirty="0" err="1"/>
              <a:t>inclusi</a:t>
            </a:r>
            <a:r>
              <a:rPr lang="en-US" sz="2800" dirty="0"/>
              <a:t> </a:t>
            </a:r>
            <a:r>
              <a:rPr lang="en-US" sz="2800" dirty="0" err="1"/>
              <a:t>costi</a:t>
            </a:r>
            <a:r>
              <a:rPr lang="en-US" sz="2800" dirty="0"/>
              <a:t> </a:t>
            </a:r>
            <a:r>
              <a:rPr lang="en-US" sz="2800" dirty="0" err="1"/>
              <a:t>operativi</a:t>
            </a:r>
            <a:r>
              <a:rPr lang="en-US" sz="2800" dirty="0"/>
              <a:t>, </a:t>
            </a:r>
            <a:r>
              <a:rPr lang="en-US" sz="2800" dirty="0" err="1"/>
              <a:t>ammortamento</a:t>
            </a:r>
            <a:r>
              <a:rPr lang="en-US" sz="2800" dirty="0"/>
              <a:t> e le </a:t>
            </a:r>
            <a:r>
              <a:rPr lang="en-US" sz="2800" dirty="0" err="1"/>
              <a:t>spese</a:t>
            </a:r>
            <a:r>
              <a:rPr lang="en-US" sz="2800" dirty="0"/>
              <a:t> </a:t>
            </a:r>
            <a:r>
              <a:rPr lang="en-US" sz="2800" dirty="0" err="1"/>
              <a:t>impreviste</a:t>
            </a:r>
            <a:r>
              <a:rPr lang="en-US" sz="2800" dirty="0"/>
              <a:t>) </a:t>
            </a:r>
            <a:r>
              <a:rPr lang="en-US" sz="2800" dirty="0" err="1"/>
              <a:t>contro</a:t>
            </a:r>
            <a:r>
              <a:rPr lang="en-US" sz="2800" dirty="0"/>
              <a:t> un </a:t>
            </a:r>
            <a:r>
              <a:rPr lang="en-US" sz="2800" dirty="0" err="1"/>
              <a:t>costo</a:t>
            </a:r>
            <a:r>
              <a:rPr lang="en-US" sz="2800" dirty="0"/>
              <a:t> </a:t>
            </a:r>
            <a:r>
              <a:rPr lang="en-US" sz="2800" dirty="0" err="1"/>
              <a:t>attuale</a:t>
            </a:r>
            <a:r>
              <a:rPr lang="en-US" sz="2800" dirty="0"/>
              <a:t> (</a:t>
            </a:r>
            <a:r>
              <a:rPr lang="en-US" sz="2800" dirty="0" err="1"/>
              <a:t>LFoundry</a:t>
            </a:r>
            <a:r>
              <a:rPr lang="en-US" sz="2800" dirty="0"/>
              <a:t>) di </a:t>
            </a:r>
            <a:r>
              <a:rPr lang="en-US" sz="2800" dirty="0" err="1"/>
              <a:t>trattamento</a:t>
            </a:r>
            <a:r>
              <a:rPr lang="en-US" sz="2800" dirty="0"/>
              <a:t> e </a:t>
            </a:r>
            <a:r>
              <a:rPr lang="en-US" sz="2800" dirty="0" err="1"/>
              <a:t>smaltimento</a:t>
            </a:r>
            <a:r>
              <a:rPr lang="en-US" sz="2800" dirty="0"/>
              <a:t> di 45.6 €/m3 . </a:t>
            </a:r>
          </a:p>
        </p:txBody>
      </p:sp>
      <p:sp>
        <p:nvSpPr>
          <p:cNvPr id="8" name="TextBox 7">
            <a:extLst>
              <a:ext uri="{FF2B5EF4-FFF2-40B4-BE49-F238E27FC236}">
                <a16:creationId xmlns:a16="http://schemas.microsoft.com/office/drawing/2014/main" id="{6AA3530B-24E1-4EFB-AD12-BFBDDA6C11AB}"/>
              </a:ext>
            </a:extLst>
          </p:cNvPr>
          <p:cNvSpPr txBox="1"/>
          <p:nvPr/>
        </p:nvSpPr>
        <p:spPr>
          <a:xfrm>
            <a:off x="884419" y="7596512"/>
            <a:ext cx="11771407" cy="1815882"/>
          </a:xfrm>
          <a:prstGeom prst="rect">
            <a:avLst/>
          </a:prstGeom>
          <a:noFill/>
        </p:spPr>
        <p:txBody>
          <a:bodyPr wrap="square">
            <a:spAutoFit/>
          </a:bodyPr>
          <a:lstStyle/>
          <a:p>
            <a:pPr algn="l"/>
            <a:r>
              <a:rPr lang="en-US" sz="2800" dirty="0"/>
              <a:t> Un </a:t>
            </a:r>
            <a:r>
              <a:rPr lang="en-US" sz="2800" dirty="0" err="1"/>
              <a:t>impianto</a:t>
            </a:r>
            <a:r>
              <a:rPr lang="en-US" sz="2800" dirty="0"/>
              <a:t> </a:t>
            </a:r>
            <a:r>
              <a:rPr lang="en-US" sz="2800" dirty="0" err="1"/>
              <a:t>industriale</a:t>
            </a:r>
            <a:r>
              <a:rPr lang="en-US" sz="2800" dirty="0"/>
              <a:t> in </a:t>
            </a:r>
            <a:r>
              <a:rPr lang="en-US" sz="2800" dirty="0" err="1"/>
              <a:t>grado</a:t>
            </a:r>
            <a:r>
              <a:rPr lang="en-US" sz="2800" dirty="0"/>
              <a:t> di </a:t>
            </a:r>
            <a:r>
              <a:rPr lang="en-US" sz="2800" dirty="0" err="1"/>
              <a:t>trattare</a:t>
            </a:r>
            <a:r>
              <a:rPr lang="en-US" sz="2800" dirty="0"/>
              <a:t> </a:t>
            </a:r>
            <a:r>
              <a:rPr lang="en-US" sz="2800" dirty="0" err="1"/>
              <a:t>congiuntamente</a:t>
            </a:r>
            <a:r>
              <a:rPr lang="en-US" sz="2800" dirty="0"/>
              <a:t> I </a:t>
            </a:r>
            <a:r>
              <a:rPr lang="en-US" sz="2800" dirty="0" err="1"/>
              <a:t>tre</a:t>
            </a:r>
            <a:r>
              <a:rPr lang="en-US" sz="2800" dirty="0"/>
              <a:t> </a:t>
            </a:r>
            <a:r>
              <a:rPr lang="en-US" sz="2800" dirty="0" err="1"/>
              <a:t>effluenti</a:t>
            </a:r>
            <a:r>
              <a:rPr lang="en-US" sz="2800" dirty="0"/>
              <a:t> TMAH SEZ e BOE per le </a:t>
            </a:r>
            <a:r>
              <a:rPr lang="en-US" sz="2800" dirty="0" err="1"/>
              <a:t>esigenze</a:t>
            </a:r>
            <a:r>
              <a:rPr lang="en-US" sz="2800" dirty="0"/>
              <a:t> di </a:t>
            </a:r>
            <a:r>
              <a:rPr lang="en-US" sz="2800" dirty="0" err="1"/>
              <a:t>Lfoundry</a:t>
            </a:r>
            <a:r>
              <a:rPr lang="en-US" sz="2800" dirty="0"/>
              <a:t>, </a:t>
            </a:r>
            <a:r>
              <a:rPr lang="en-US" sz="2800" dirty="0" err="1"/>
              <a:t>avrebbe</a:t>
            </a:r>
            <a:r>
              <a:rPr lang="en-US" sz="2800" dirty="0"/>
              <a:t> un </a:t>
            </a:r>
            <a:r>
              <a:rPr lang="en-US" sz="2800" dirty="0" err="1"/>
              <a:t>costo</a:t>
            </a:r>
            <a:r>
              <a:rPr lang="en-US" sz="2800" dirty="0"/>
              <a:t> </a:t>
            </a:r>
            <a:r>
              <a:rPr lang="en-US" sz="2800" dirty="0" err="1"/>
              <a:t>stimato</a:t>
            </a:r>
            <a:r>
              <a:rPr lang="en-US" sz="2800" dirty="0"/>
              <a:t> medio di 43.53 €/m3 (</a:t>
            </a:r>
            <a:r>
              <a:rPr lang="en-US" sz="2800" dirty="0" err="1"/>
              <a:t>inclusi</a:t>
            </a:r>
            <a:r>
              <a:rPr lang="en-US" sz="2800" dirty="0"/>
              <a:t> </a:t>
            </a:r>
            <a:r>
              <a:rPr lang="en-US" sz="2800" dirty="0" err="1"/>
              <a:t>costi</a:t>
            </a:r>
            <a:r>
              <a:rPr lang="en-US" sz="2800" dirty="0"/>
              <a:t> </a:t>
            </a:r>
            <a:r>
              <a:rPr lang="en-US" sz="2800" dirty="0" err="1"/>
              <a:t>operativi</a:t>
            </a:r>
            <a:r>
              <a:rPr lang="en-US" sz="2800" dirty="0"/>
              <a:t>, </a:t>
            </a:r>
            <a:r>
              <a:rPr lang="en-US" sz="2800" dirty="0" err="1"/>
              <a:t>ammortamento</a:t>
            </a:r>
            <a:r>
              <a:rPr lang="en-US" sz="2800" dirty="0"/>
              <a:t> e le </a:t>
            </a:r>
            <a:r>
              <a:rPr lang="en-US" sz="2800" dirty="0" err="1"/>
              <a:t>spese</a:t>
            </a:r>
            <a:r>
              <a:rPr lang="en-US" sz="2800" dirty="0"/>
              <a:t> </a:t>
            </a:r>
            <a:r>
              <a:rPr lang="en-US" sz="2800" dirty="0" err="1"/>
              <a:t>impreviste</a:t>
            </a:r>
            <a:r>
              <a:rPr lang="en-US" sz="2800" dirty="0"/>
              <a:t>) </a:t>
            </a:r>
            <a:r>
              <a:rPr lang="en-US" sz="2800" dirty="0" err="1"/>
              <a:t>contro</a:t>
            </a:r>
            <a:r>
              <a:rPr lang="en-US" sz="2800" dirty="0"/>
              <a:t> un </a:t>
            </a:r>
            <a:r>
              <a:rPr lang="en-US" sz="2800" dirty="0" err="1"/>
              <a:t>costo</a:t>
            </a:r>
            <a:r>
              <a:rPr lang="en-US" sz="2800" dirty="0"/>
              <a:t> </a:t>
            </a:r>
            <a:r>
              <a:rPr lang="en-US" sz="2800" dirty="0" err="1"/>
              <a:t>attuale</a:t>
            </a:r>
            <a:r>
              <a:rPr lang="en-US" sz="2800" dirty="0"/>
              <a:t> (</a:t>
            </a:r>
            <a:r>
              <a:rPr lang="en-US" sz="2800" dirty="0" err="1"/>
              <a:t>Lfoundry</a:t>
            </a:r>
            <a:r>
              <a:rPr lang="en-US" sz="2800" dirty="0"/>
              <a:t>) per </a:t>
            </a:r>
            <a:r>
              <a:rPr lang="en-US" sz="2800" dirty="0" err="1"/>
              <a:t>trattamento</a:t>
            </a:r>
            <a:r>
              <a:rPr lang="en-US" sz="2800" dirty="0"/>
              <a:t>/</a:t>
            </a:r>
            <a:r>
              <a:rPr lang="en-US" sz="2800" dirty="0" err="1"/>
              <a:t>smaltimento</a:t>
            </a:r>
            <a:r>
              <a:rPr lang="en-US" sz="2800" dirty="0"/>
              <a:t> di 69.95 €/m3. </a:t>
            </a:r>
          </a:p>
        </p:txBody>
      </p:sp>
    </p:spTree>
    <p:extLst>
      <p:ext uri="{BB962C8B-B14F-4D97-AF65-F5344CB8AC3E}">
        <p14:creationId xmlns:p14="http://schemas.microsoft.com/office/powerpoint/2010/main" val="15913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EF75CE-DC9B-4A43-BD1D-7F3F34043965}"/>
              </a:ext>
            </a:extLst>
          </p:cNvPr>
          <p:cNvSpPr>
            <a:spLocks noGrp="1"/>
          </p:cNvSpPr>
          <p:nvPr>
            <p:ph type="body" sz="quarter" idx="10"/>
          </p:nvPr>
        </p:nvSpPr>
        <p:spPr>
          <a:xfrm>
            <a:off x="1637323" y="613361"/>
            <a:ext cx="9997916" cy="643511"/>
          </a:xfrm>
        </p:spPr>
        <p:txBody>
          <a:bodyPr/>
          <a:lstStyle/>
          <a:p>
            <a:r>
              <a:rPr lang="en-US" sz="3200" dirty="0">
                <a:solidFill>
                  <a:schemeClr val="accent3">
                    <a:lumMod val="75000"/>
                  </a:schemeClr>
                </a:solidFill>
              </a:rPr>
              <a:t>“ TECHNOLOGY READINESS LEVEL “</a:t>
            </a:r>
          </a:p>
          <a:p>
            <a:endParaRPr lang="en-US" dirty="0"/>
          </a:p>
        </p:txBody>
      </p:sp>
      <p:sp>
        <p:nvSpPr>
          <p:cNvPr id="4" name="TextBox 3">
            <a:extLst>
              <a:ext uri="{FF2B5EF4-FFF2-40B4-BE49-F238E27FC236}">
                <a16:creationId xmlns:a16="http://schemas.microsoft.com/office/drawing/2014/main" id="{87519DE1-0ECC-4795-8D08-CD90E08C84FA}"/>
              </a:ext>
            </a:extLst>
          </p:cNvPr>
          <p:cNvSpPr txBox="1"/>
          <p:nvPr/>
        </p:nvSpPr>
        <p:spPr>
          <a:xfrm>
            <a:off x="889594" y="1361223"/>
            <a:ext cx="10957850" cy="8125301"/>
          </a:xfrm>
          <a:prstGeom prst="rect">
            <a:avLst/>
          </a:prstGeom>
          <a:noFill/>
        </p:spPr>
        <p:txBody>
          <a:bodyPr wrap="square">
            <a:spAutoFit/>
          </a:bodyPr>
          <a:lstStyle/>
          <a:p>
            <a:pPr marL="0" marR="0" algn="l">
              <a:spcBef>
                <a:spcPts val="0"/>
              </a:spcBef>
              <a:spcAft>
                <a:spcPts val="0"/>
              </a:spcAft>
            </a:pPr>
            <a:r>
              <a:rPr lang="it-IT" sz="2400" dirty="0">
                <a:effectLst/>
                <a:latin typeface="Calibri" panose="020F0502020204030204" pitchFamily="34" charset="0"/>
                <a:ea typeface="Calibri" panose="020F0502020204030204" pitchFamily="34" charset="0"/>
              </a:rPr>
              <a:t>I risultati ottenuti dalla sperimentazione mediante il pilota consentono di classificare la tecnologia tra TRL- 6 e TRL 7.  Per proporre compiutamente una tecnologia come BAT, occorre raggiungere TRL-8/9.</a:t>
            </a:r>
            <a:endParaRPr lang="en-US" sz="2400" dirty="0">
              <a:effectLst/>
              <a:latin typeface="Calibri" panose="020F0502020204030204" pitchFamily="34" charset="0"/>
              <a:ea typeface="Calibri" panose="020F0502020204030204" pitchFamily="34" charset="0"/>
            </a:endParaRPr>
          </a:p>
          <a:p>
            <a:pPr marL="0" marR="0" algn="l">
              <a:spcBef>
                <a:spcPts val="0"/>
              </a:spcBef>
              <a:spcAft>
                <a:spcPts val="0"/>
              </a:spcAft>
            </a:pPr>
            <a:r>
              <a:rPr lang="it-IT" sz="2400" dirty="0">
                <a:effectLst/>
                <a:latin typeface="Calibri" panose="020F0502020204030204" pitchFamily="34" charset="0"/>
                <a:ea typeface="Calibri" panose="020F0502020204030204" pitchFamily="34" charset="0"/>
              </a:rPr>
              <a:t>Pertanto, anche a seguito delle indicazioni</a:t>
            </a:r>
          </a:p>
          <a:p>
            <a:pPr marL="0" marR="0" algn="l">
              <a:spcBef>
                <a:spcPts val="0"/>
              </a:spcBef>
              <a:spcAft>
                <a:spcPts val="0"/>
              </a:spcAft>
            </a:pPr>
            <a:r>
              <a:rPr lang="it-IT" sz="2400" dirty="0">
                <a:latin typeface="Calibri" panose="020F0502020204030204" pitchFamily="34" charset="0"/>
                <a:ea typeface="Calibri" panose="020F0502020204030204" pitchFamily="34" charset="0"/>
              </a:rPr>
              <a:t>ricevute  dai</a:t>
            </a:r>
            <a:r>
              <a:rPr lang="it-IT" sz="2400" dirty="0">
                <a:effectLst/>
                <a:latin typeface="Calibri" panose="020F0502020204030204" pitchFamily="34" charset="0"/>
                <a:ea typeface="Calibri" panose="020F0502020204030204" pitchFamily="34" charset="0"/>
              </a:rPr>
              <a:t>  funzionari  ISPRA,  allo  stato </a:t>
            </a:r>
          </a:p>
          <a:p>
            <a:pPr marL="0" marR="0" algn="l">
              <a:spcBef>
                <a:spcPts val="0"/>
              </a:spcBef>
              <a:spcAft>
                <a:spcPts val="0"/>
              </a:spcAft>
            </a:pPr>
            <a:r>
              <a:rPr lang="it-IT" sz="2400" dirty="0">
                <a:effectLst/>
                <a:latin typeface="Calibri" panose="020F0502020204030204" pitchFamily="34" charset="0"/>
                <a:ea typeface="Calibri" panose="020F0502020204030204" pitchFamily="34" charset="0"/>
              </a:rPr>
              <a:t>attuale si è deciso di avviare il percorso  al </a:t>
            </a:r>
          </a:p>
          <a:p>
            <a:pPr marL="0" marR="0" algn="l">
              <a:spcBef>
                <a:spcPts val="0"/>
              </a:spcBef>
              <a:spcAft>
                <a:spcPts val="0"/>
              </a:spcAft>
            </a:pPr>
            <a:r>
              <a:rPr lang="it-IT" sz="2400" dirty="0">
                <a:effectLst/>
                <a:latin typeface="Calibri" panose="020F0502020204030204" pitchFamily="34" charset="0"/>
                <a:ea typeface="Calibri" panose="020F0502020204030204" pitchFamily="34" charset="0"/>
              </a:rPr>
              <a:t>fine di un eventuale riconoscimento come </a:t>
            </a:r>
          </a:p>
          <a:p>
            <a:pPr marL="0" marR="0" algn="l">
              <a:spcBef>
                <a:spcPts val="0"/>
              </a:spcBef>
              <a:spcAft>
                <a:spcPts val="0"/>
              </a:spcAft>
            </a:pPr>
            <a:r>
              <a:rPr lang="it-IT" sz="2400" dirty="0">
                <a:effectLst/>
                <a:latin typeface="Calibri" panose="020F0502020204030204" pitchFamily="34" charset="0"/>
                <a:ea typeface="Calibri" panose="020F0502020204030204" pitchFamily="34" charset="0"/>
              </a:rPr>
              <a:t>“tecnica emergente” sulla base della </a:t>
            </a:r>
          </a:p>
          <a:p>
            <a:pPr marL="0" marR="0" algn="l">
              <a:spcBef>
                <a:spcPts val="0"/>
              </a:spcBef>
              <a:spcAft>
                <a:spcPts val="0"/>
              </a:spcAft>
            </a:pPr>
            <a:r>
              <a:rPr lang="it-IT" sz="2400" dirty="0">
                <a:effectLst/>
                <a:latin typeface="Calibri" panose="020F0502020204030204" pitchFamily="34" charset="0"/>
                <a:ea typeface="Calibri" panose="020F0502020204030204" pitchFamily="34" charset="0"/>
              </a:rPr>
              <a:t>definizione  dell’ articolo  3,  paragrafo 14, </a:t>
            </a:r>
          </a:p>
          <a:p>
            <a:pPr marL="0" marR="0" algn="l">
              <a:spcBef>
                <a:spcPts val="0"/>
              </a:spcBef>
              <a:spcAft>
                <a:spcPts val="0"/>
              </a:spcAft>
            </a:pPr>
            <a:r>
              <a:rPr lang="it-IT" sz="2400" dirty="0">
                <a:effectLst/>
                <a:latin typeface="Calibri" panose="020F0502020204030204" pitchFamily="34" charset="0"/>
                <a:ea typeface="Calibri" panose="020F0502020204030204" pitchFamily="34" charset="0"/>
              </a:rPr>
              <a:t>della direttiva 2010/75/UE) stabilito anche</a:t>
            </a:r>
          </a:p>
          <a:p>
            <a:pPr marL="0" marR="0" algn="l">
              <a:spcBef>
                <a:spcPts val="0"/>
              </a:spcBef>
              <a:spcAft>
                <a:spcPts val="0"/>
              </a:spcAft>
            </a:pPr>
            <a:r>
              <a:rPr lang="it-IT" sz="2400" dirty="0">
                <a:effectLst/>
                <a:latin typeface="Calibri" panose="020F0502020204030204" pitchFamily="34" charset="0"/>
                <a:ea typeface="Calibri" panose="020F0502020204030204" pitchFamily="34" charset="0"/>
              </a:rPr>
              <a:t>il BREF di  riferimento.</a:t>
            </a:r>
          </a:p>
          <a:p>
            <a:pPr algn="l"/>
            <a:r>
              <a:rPr lang="it-IT" sz="2400" dirty="0">
                <a:latin typeface="Calibri" panose="020F0502020204030204" pitchFamily="34" charset="0"/>
              </a:rPr>
              <a:t>Pertanto la deliverable di progetto : </a:t>
            </a:r>
          </a:p>
          <a:p>
            <a:pPr algn="l"/>
            <a:r>
              <a:rPr lang="en-US" sz="2400" dirty="0">
                <a:effectLst/>
                <a:latin typeface="Arial" panose="020B0604020202020204" pitchFamily="34" charset="0"/>
                <a:ea typeface="Calibri" panose="020F0502020204030204" pitchFamily="34" charset="0"/>
                <a:cs typeface="Times New Roman" panose="02020603050405020304" pitchFamily="18" charset="0"/>
              </a:rPr>
              <a:t>“</a:t>
            </a:r>
            <a:r>
              <a:rPr lang="it-IT" sz="2400" i="1" dirty="0">
                <a:latin typeface="Calibri" panose="020F0502020204030204" pitchFamily="34" charset="0"/>
              </a:rPr>
              <a:t>White paper </a:t>
            </a:r>
            <a:r>
              <a:rPr lang="en-US" sz="2400" i="1" dirty="0">
                <a:latin typeface="Calibri" panose="020F0502020204030204" pitchFamily="34" charset="0"/>
              </a:rPr>
              <a:t>on BAT for treatment of spent </a:t>
            </a:r>
          </a:p>
          <a:p>
            <a:pPr algn="l"/>
            <a:r>
              <a:rPr lang="en-US" sz="2400" i="1" dirty="0">
                <a:latin typeface="Calibri" panose="020F0502020204030204" pitchFamily="34" charset="0"/>
              </a:rPr>
              <a:t>TMAH photoresist solution in semiconductor</a:t>
            </a:r>
          </a:p>
          <a:p>
            <a:pPr algn="l"/>
            <a:r>
              <a:rPr lang="en-US" sz="2400" i="1" dirty="0">
                <a:latin typeface="Calibri" panose="020F0502020204030204" pitchFamily="34" charset="0"/>
              </a:rPr>
              <a:t>industries</a:t>
            </a:r>
            <a:r>
              <a:rPr lang="en-US" sz="2400" dirty="0">
                <a:effectLst/>
                <a:latin typeface="Arial" panose="020B0604020202020204" pitchFamily="34" charset="0"/>
                <a:ea typeface="Calibri" panose="020F0502020204030204" pitchFamily="34" charset="0"/>
                <a:cs typeface="Times New Roman" panose="02020603050405020304" pitchFamily="18" charset="0"/>
              </a:rPr>
              <a:t> ”</a:t>
            </a:r>
            <a:r>
              <a:rPr lang="it-IT" sz="2400" i="1" dirty="0">
                <a:latin typeface="Calibri" panose="020F0502020204030204" pitchFamily="34" charset="0"/>
              </a:rPr>
              <a:t> </a:t>
            </a:r>
            <a:r>
              <a:rPr lang="it-IT" sz="2400" dirty="0">
                <a:latin typeface="Calibri" panose="020F0502020204030204" pitchFamily="34" charset="0"/>
              </a:rPr>
              <a:t>verrà predisposta secondo il </a:t>
            </a:r>
          </a:p>
          <a:p>
            <a:pPr algn="l"/>
            <a:r>
              <a:rPr lang="it-IT" sz="2400" dirty="0">
                <a:latin typeface="Calibri" panose="020F0502020204030204" pitchFamily="34" charset="0"/>
              </a:rPr>
              <a:t>formato in 10 punti richiesto per la</a:t>
            </a:r>
          </a:p>
          <a:p>
            <a:pPr algn="l"/>
            <a:r>
              <a:rPr lang="it-IT" sz="2400" dirty="0">
                <a:latin typeface="Calibri" panose="020F0502020204030204" pitchFamily="34" charset="0"/>
              </a:rPr>
              <a:t>predisposizione delle BAT ed inviata,</a:t>
            </a:r>
          </a:p>
          <a:p>
            <a:pPr algn="l"/>
            <a:r>
              <a:rPr lang="it-IT" sz="2400" dirty="0">
                <a:latin typeface="Calibri" panose="020F0502020204030204" pitchFamily="34" charset="0"/>
              </a:rPr>
              <a:t>congiuntamente alla documentazione di</a:t>
            </a:r>
          </a:p>
          <a:p>
            <a:pPr algn="l"/>
            <a:r>
              <a:rPr lang="it-IT" sz="2400" dirty="0">
                <a:latin typeface="Calibri" panose="020F0502020204030204" pitchFamily="34" charset="0"/>
              </a:rPr>
              <a:t>progetto, alla regione Abruzzo  al  fine  di </a:t>
            </a:r>
          </a:p>
          <a:p>
            <a:pPr algn="l"/>
            <a:r>
              <a:rPr lang="it-IT" sz="2400" dirty="0">
                <a:latin typeface="Calibri" panose="020F0502020204030204" pitchFamily="34" charset="0"/>
              </a:rPr>
              <a:t>interagire col Ministero dell’Ambiente per</a:t>
            </a:r>
          </a:p>
          <a:p>
            <a:pPr algn="l"/>
            <a:r>
              <a:rPr lang="it-IT" sz="2400" dirty="0">
                <a:latin typeface="Calibri" panose="020F0502020204030204" pitchFamily="34" charset="0"/>
              </a:rPr>
              <a:t>avviare  le valutazioni  del caso. </a:t>
            </a:r>
            <a:endParaRPr lang="en-US" sz="2400" dirty="0">
              <a:latin typeface="Calibri" panose="020F0502020204030204" pitchFamily="34" charset="0"/>
            </a:endParaRPr>
          </a:p>
          <a:p>
            <a:pPr marL="0" marR="0" algn="l">
              <a:spcBef>
                <a:spcPts val="0"/>
              </a:spcBef>
              <a:spcAft>
                <a:spcPts val="0"/>
              </a:spcAft>
            </a:pPr>
            <a:endParaRPr lang="it-IT" sz="1800" dirty="0">
              <a:effectLst/>
              <a:highlight>
                <a:srgbClr val="FFFF00"/>
              </a:highlight>
              <a:latin typeface="Calibri" panose="020F0502020204030204" pitchFamily="34" charset="0"/>
              <a:ea typeface="Calibri" panose="020F0502020204030204" pitchFamily="34" charset="0"/>
            </a:endParaRPr>
          </a:p>
        </p:txBody>
      </p:sp>
      <p:pic>
        <p:nvPicPr>
          <p:cNvPr id="3" name="Picture 2" descr="A screenshot of a cell phone&#10;&#10;Description automatically generated">
            <a:extLst>
              <a:ext uri="{FF2B5EF4-FFF2-40B4-BE49-F238E27FC236}">
                <a16:creationId xmlns:a16="http://schemas.microsoft.com/office/drawing/2014/main" id="{75F93CFB-39AA-4553-86AF-B58A134AC2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5113" y="2906846"/>
            <a:ext cx="5478925" cy="5485531"/>
          </a:xfrm>
          <a:prstGeom prst="rect">
            <a:avLst/>
          </a:prstGeom>
        </p:spPr>
      </p:pic>
      <p:sp>
        <p:nvSpPr>
          <p:cNvPr id="6" name="Arrow: Right 5">
            <a:extLst>
              <a:ext uri="{FF2B5EF4-FFF2-40B4-BE49-F238E27FC236}">
                <a16:creationId xmlns:a16="http://schemas.microsoft.com/office/drawing/2014/main" id="{4404B1E7-33D0-4F2A-92C0-6C0FC8C5AE10}"/>
              </a:ext>
            </a:extLst>
          </p:cNvPr>
          <p:cNvSpPr/>
          <p:nvPr/>
        </p:nvSpPr>
        <p:spPr>
          <a:xfrm rot="10800000">
            <a:off x="11343180" y="4717282"/>
            <a:ext cx="772026" cy="733096"/>
          </a:xfrm>
          <a:prstGeom prst="rightArrow">
            <a:avLst>
              <a:gd name="adj1" fmla="val 50000"/>
              <a:gd name="adj2" fmla="val 36328"/>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5550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60811" y="152400"/>
            <a:ext cx="10096211" cy="914400"/>
          </a:xfrm>
          <a:solidFill>
            <a:schemeClr val="bg1"/>
          </a:solidFill>
        </p:spPr>
        <p:txBody>
          <a:bodyPr/>
          <a:lstStyle/>
          <a:p>
            <a:r>
              <a:rPr lang="en-US" sz="2700" dirty="0">
                <a:solidFill>
                  <a:schemeClr val="accent1">
                    <a:lumMod val="75000"/>
                  </a:schemeClr>
                </a:solidFill>
              </a:rPr>
              <a:t> </a:t>
            </a:r>
            <a:r>
              <a:rPr lang="en-US" sz="3600" dirty="0">
                <a:solidFill>
                  <a:schemeClr val="accent1">
                    <a:lumMod val="75000"/>
                  </a:schemeClr>
                </a:solidFill>
              </a:rPr>
              <a:t>CONTRIBUTI E SVILUPPI FUTURI</a:t>
            </a:r>
          </a:p>
        </p:txBody>
      </p:sp>
      <p:sp>
        <p:nvSpPr>
          <p:cNvPr id="3" name="Rectangle 2"/>
          <p:cNvSpPr/>
          <p:nvPr/>
        </p:nvSpPr>
        <p:spPr>
          <a:xfrm>
            <a:off x="1026695" y="1066696"/>
            <a:ext cx="11231566" cy="8014502"/>
          </a:xfrm>
          <a:prstGeom prst="rect">
            <a:avLst/>
          </a:prstGeom>
        </p:spPr>
        <p:txBody>
          <a:bodyPr wrap="square">
            <a:spAutoFit/>
          </a:bodyPr>
          <a:lstStyle/>
          <a:p>
            <a:pPr rtl="0"/>
            <a:endParaRPr lang="en-US" sz="2600" kern="1200" dirty="0">
              <a:solidFill>
                <a:srgbClr val="FF0000"/>
              </a:solidFill>
              <a:latin typeface="Arial"/>
              <a:cs typeface="Arial"/>
            </a:endParaRPr>
          </a:p>
          <a:p>
            <a:pPr marL="243836" lvl="1" indent="-243836" algn="l" defTabSz="650230" rtl="0">
              <a:spcBef>
                <a:spcPct val="20000"/>
              </a:spcBef>
              <a:buClr>
                <a:schemeClr val="accent1"/>
              </a:buClr>
              <a:buFont typeface="Wingdings" charset="2"/>
              <a:buChar char=""/>
            </a:pPr>
            <a:r>
              <a:rPr lang="it-IT" sz="2600" kern="1200" dirty="0">
                <a:solidFill>
                  <a:schemeClr val="tx1"/>
                </a:solidFill>
                <a:latin typeface="Arial"/>
                <a:cs typeface="Arial"/>
              </a:rPr>
              <a:t>Contribuire al raggiungimento dello scopo </a:t>
            </a:r>
          </a:p>
          <a:p>
            <a:pPr lvl="1" indent="0" algn="l" defTabSz="650230" rtl="0">
              <a:spcBef>
                <a:spcPct val="20000"/>
              </a:spcBef>
              <a:buClr>
                <a:schemeClr val="accent1"/>
              </a:buClr>
            </a:pPr>
            <a:r>
              <a:rPr lang="it-IT" sz="2600" kern="1200" dirty="0">
                <a:solidFill>
                  <a:schemeClr val="tx1"/>
                </a:solidFill>
                <a:latin typeface="Arial"/>
                <a:cs typeface="Arial"/>
              </a:rPr>
              <a:t>   fondamentale della Direttiva 2000/60/EG (Direttiva </a:t>
            </a:r>
          </a:p>
          <a:p>
            <a:pPr lvl="1" indent="0" algn="l" defTabSz="650230" rtl="0">
              <a:spcBef>
                <a:spcPct val="20000"/>
              </a:spcBef>
              <a:buClr>
                <a:schemeClr val="accent1"/>
              </a:buClr>
            </a:pPr>
            <a:r>
              <a:rPr lang="it-IT" sz="2600" kern="1200" dirty="0">
                <a:solidFill>
                  <a:schemeClr val="tx1"/>
                </a:solidFill>
                <a:latin typeface="Arial"/>
                <a:cs typeface="Arial"/>
              </a:rPr>
              <a:t>   quadro sulle acque) che si propone di “raggiungere</a:t>
            </a:r>
          </a:p>
          <a:p>
            <a:pPr lvl="1" indent="0" algn="l" defTabSz="650230" rtl="0">
              <a:spcBef>
                <a:spcPct val="20000"/>
              </a:spcBef>
              <a:buClr>
                <a:schemeClr val="accent1"/>
              </a:buClr>
            </a:pPr>
            <a:r>
              <a:rPr lang="it-IT" sz="2600" kern="1200" dirty="0">
                <a:solidFill>
                  <a:schemeClr val="tx1"/>
                </a:solidFill>
                <a:latin typeface="Arial"/>
                <a:cs typeface="Arial"/>
              </a:rPr>
              <a:t>   l’eliminazione di sostanze pericolose e raggiungere</a:t>
            </a:r>
          </a:p>
          <a:p>
            <a:pPr lvl="1" indent="0" algn="l" defTabSz="650230" rtl="0">
              <a:spcBef>
                <a:spcPct val="20000"/>
              </a:spcBef>
              <a:buClr>
                <a:schemeClr val="accent1"/>
              </a:buClr>
            </a:pPr>
            <a:r>
              <a:rPr lang="it-IT" sz="2600" kern="1200" dirty="0">
                <a:solidFill>
                  <a:schemeClr val="tx1"/>
                </a:solidFill>
                <a:latin typeface="Arial"/>
                <a:cs typeface="Arial"/>
              </a:rPr>
              <a:t>   </a:t>
            </a:r>
            <a:r>
              <a:rPr lang="it-IT" sz="2600" b="1" kern="1200" dirty="0">
                <a:solidFill>
                  <a:schemeClr val="tx1"/>
                </a:solidFill>
                <a:latin typeface="Arial"/>
                <a:cs typeface="Arial"/>
              </a:rPr>
              <a:t>concentrazioni in ambiente che siano prossime</a:t>
            </a:r>
          </a:p>
          <a:p>
            <a:pPr lvl="1" indent="0" algn="l" defTabSz="650230" rtl="0">
              <a:spcBef>
                <a:spcPct val="20000"/>
              </a:spcBef>
              <a:buClr>
                <a:schemeClr val="accent1"/>
              </a:buClr>
            </a:pPr>
            <a:r>
              <a:rPr lang="it-IT" sz="2600" b="1" kern="1200" dirty="0">
                <a:solidFill>
                  <a:schemeClr val="tx1"/>
                </a:solidFill>
                <a:latin typeface="Arial"/>
                <a:cs typeface="Arial"/>
              </a:rPr>
              <a:t> ai valori di fondo </a:t>
            </a:r>
            <a:r>
              <a:rPr lang="it-IT" sz="2600" kern="1200" dirty="0">
                <a:solidFill>
                  <a:schemeClr val="tx1"/>
                </a:solidFill>
                <a:latin typeface="Arial"/>
                <a:cs typeface="Arial"/>
              </a:rPr>
              <a:t>per le sostanze che si trovano in natura”</a:t>
            </a:r>
          </a:p>
          <a:p>
            <a:pPr marL="243836" lvl="1" indent="-243836" algn="l" defTabSz="650230" rtl="0">
              <a:spcBef>
                <a:spcPct val="20000"/>
              </a:spcBef>
              <a:buClr>
                <a:schemeClr val="accent1"/>
              </a:buClr>
              <a:buFont typeface="Wingdings" charset="2"/>
              <a:buChar char=""/>
            </a:pPr>
            <a:r>
              <a:rPr lang="it-IT" sz="2600" kern="1200" dirty="0">
                <a:solidFill>
                  <a:schemeClr val="tx1"/>
                </a:solidFill>
                <a:latin typeface="Arial"/>
                <a:cs typeface="Arial"/>
              </a:rPr>
              <a:t> Portare le evidenze che il processo proposto può </a:t>
            </a:r>
            <a:r>
              <a:rPr lang="it-IT" sz="2600" b="1" kern="1200" dirty="0">
                <a:solidFill>
                  <a:schemeClr val="tx1"/>
                </a:solidFill>
                <a:latin typeface="Arial"/>
                <a:cs typeface="Arial"/>
              </a:rPr>
              <a:t>sostituire le tecnologie che rappresentano lo stato dell’arte </a:t>
            </a:r>
            <a:r>
              <a:rPr lang="it-IT" sz="2600" kern="1200" dirty="0">
                <a:solidFill>
                  <a:schemeClr val="tx1"/>
                </a:solidFill>
                <a:latin typeface="Arial"/>
                <a:cs typeface="Arial"/>
              </a:rPr>
              <a:t>per la rimozione del TMAH in quanto meno efficaci e richiedendo le stesse notevoli quantità di reagenti (Tecnologia emergente) </a:t>
            </a:r>
          </a:p>
          <a:p>
            <a:pPr marL="243836" lvl="1" indent="-243836" algn="l" defTabSz="650230" rtl="0">
              <a:spcBef>
                <a:spcPct val="20000"/>
              </a:spcBef>
              <a:buClr>
                <a:schemeClr val="accent1"/>
              </a:buClr>
              <a:buFont typeface="Wingdings" charset="2"/>
              <a:buChar char=""/>
            </a:pPr>
            <a:r>
              <a:rPr lang="it-IT" sz="2600" kern="1200" dirty="0">
                <a:solidFill>
                  <a:schemeClr val="tx1"/>
                </a:solidFill>
                <a:latin typeface="Arial"/>
                <a:cs typeface="Arial"/>
              </a:rPr>
              <a:t>Aiutare a colmare </a:t>
            </a:r>
            <a:r>
              <a:rPr lang="it-IT" sz="2600" b="1" kern="1200" dirty="0">
                <a:solidFill>
                  <a:schemeClr val="tx1"/>
                </a:solidFill>
                <a:latin typeface="Arial"/>
                <a:cs typeface="Arial"/>
              </a:rPr>
              <a:t>le carenze nello scenario normativo </a:t>
            </a:r>
            <a:r>
              <a:rPr lang="it-IT" sz="2600" kern="1200" dirty="0">
                <a:solidFill>
                  <a:schemeClr val="tx1"/>
                </a:solidFill>
                <a:latin typeface="Arial"/>
                <a:cs typeface="Arial"/>
              </a:rPr>
              <a:t>fornendo evidenze tangibili a coloro che localmente ed a livello europeo emettono le policy ambientali al fine di predisporre una regolamentazione unitaria in merito alle emissioni di TMAH.</a:t>
            </a:r>
          </a:p>
          <a:p>
            <a:pPr marL="243836" lvl="1" indent="-243836" algn="l" defTabSz="650230" rtl="0">
              <a:spcBef>
                <a:spcPct val="20000"/>
              </a:spcBef>
              <a:buClr>
                <a:schemeClr val="accent1"/>
              </a:buClr>
              <a:buFont typeface="Wingdings" charset="2"/>
              <a:buChar char=""/>
            </a:pPr>
            <a:r>
              <a:rPr lang="it-IT" sz="2600" kern="1200" dirty="0">
                <a:solidFill>
                  <a:schemeClr val="tx1"/>
                </a:solidFill>
                <a:latin typeface="Arial"/>
                <a:cs typeface="Arial"/>
              </a:rPr>
              <a:t>Aumentare la </a:t>
            </a:r>
            <a:r>
              <a:rPr lang="it-IT" sz="2600" b="1" kern="1200" dirty="0">
                <a:solidFill>
                  <a:schemeClr val="tx1"/>
                </a:solidFill>
                <a:latin typeface="Arial"/>
                <a:cs typeface="Arial"/>
              </a:rPr>
              <a:t>consapevolezza tra le industrie Europee </a:t>
            </a:r>
            <a:r>
              <a:rPr lang="it-IT" sz="2600" kern="1200" dirty="0">
                <a:solidFill>
                  <a:schemeClr val="tx1"/>
                </a:solidFill>
                <a:latin typeface="Arial"/>
                <a:cs typeface="Arial"/>
              </a:rPr>
              <a:t>del settore E&amp;S in relazione alla problematica trattata veicolando - quando possibile- gli investimenti industriali verso tecnologie eco-innovative e sicure.</a:t>
            </a:r>
            <a:endParaRPr lang="en-US" sz="2600" kern="1200" dirty="0">
              <a:solidFill>
                <a:schemeClr val="tx1"/>
              </a:solidFill>
              <a:latin typeface="Arial"/>
              <a:cs typeface="Arial"/>
            </a:endParaRPr>
          </a:p>
        </p:txBody>
      </p:sp>
      <p:pic>
        <p:nvPicPr>
          <p:cNvPr id="8" name="Picture 7"/>
          <p:cNvPicPr>
            <a:picLocks noChangeAspect="1"/>
          </p:cNvPicPr>
          <p:nvPr/>
        </p:nvPicPr>
        <p:blipFill>
          <a:blip r:embed="rId2"/>
          <a:stretch>
            <a:fillRect/>
          </a:stretch>
        </p:blipFill>
        <p:spPr>
          <a:xfrm>
            <a:off x="9595501" y="1559095"/>
            <a:ext cx="2307741" cy="1685017"/>
          </a:xfrm>
          <a:prstGeom prst="rect">
            <a:avLst/>
          </a:prstGeom>
        </p:spPr>
      </p:pic>
    </p:spTree>
    <p:extLst>
      <p:ext uri="{BB962C8B-B14F-4D97-AF65-F5344CB8AC3E}">
        <p14:creationId xmlns:p14="http://schemas.microsoft.com/office/powerpoint/2010/main" val="3113767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2"/>
          <p:cNvSpPr>
            <a:spLocks noChangeArrowheads="1"/>
          </p:cNvSpPr>
          <p:nvPr/>
        </p:nvSpPr>
        <p:spPr bwMode="auto">
          <a:xfrm>
            <a:off x="5145433" y="154979"/>
            <a:ext cx="254634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Text Placeholder 18"/>
          <p:cNvSpPr>
            <a:spLocks noGrp="1"/>
          </p:cNvSpPr>
          <p:nvPr>
            <p:ph type="body" sz="quarter" idx="10"/>
          </p:nvPr>
        </p:nvSpPr>
        <p:spPr>
          <a:xfrm>
            <a:off x="867906" y="2681390"/>
            <a:ext cx="9268178" cy="1219770"/>
          </a:xfrm>
        </p:spPr>
        <p:txBody>
          <a:bodyPr/>
          <a:lstStyle/>
          <a:p>
            <a:r>
              <a:rPr lang="en-US" sz="2400" dirty="0"/>
              <a:t>Thank You very much for your attention !</a:t>
            </a:r>
          </a:p>
        </p:txBody>
      </p:sp>
      <p:pic>
        <p:nvPicPr>
          <p:cNvPr id="21" name="Picture 20"/>
          <p:cNvPicPr/>
          <p:nvPr/>
        </p:nvPicPr>
        <p:blipFill>
          <a:blip r:embed="rId2">
            <a:extLst>
              <a:ext uri="{28A0092B-C50C-407E-A947-70E740481C1C}">
                <a14:useLocalDpi xmlns:a14="http://schemas.microsoft.com/office/drawing/2010/main" val="0"/>
              </a:ext>
            </a:extLst>
          </a:blip>
          <a:srcRect/>
          <a:stretch>
            <a:fillRect/>
          </a:stretch>
        </p:blipFill>
        <p:spPr bwMode="auto">
          <a:xfrm>
            <a:off x="7175715" y="200698"/>
            <a:ext cx="5625885" cy="1705593"/>
          </a:xfrm>
          <a:prstGeom prst="rect">
            <a:avLst/>
          </a:prstGeom>
          <a:noFill/>
        </p:spPr>
      </p:pic>
      <p:pic>
        <p:nvPicPr>
          <p:cNvPr id="22" name="Picture 21" descr="life"/>
          <p:cNvPicPr/>
          <p:nvPr/>
        </p:nvPicPr>
        <p:blipFill>
          <a:blip r:embed="rId3">
            <a:extLst>
              <a:ext uri="{28A0092B-C50C-407E-A947-70E740481C1C}">
                <a14:useLocalDpi xmlns:a14="http://schemas.microsoft.com/office/drawing/2010/main" val="0"/>
              </a:ext>
            </a:extLst>
          </a:blip>
          <a:srcRect/>
          <a:stretch>
            <a:fillRect/>
          </a:stretch>
        </p:blipFill>
        <p:spPr bwMode="auto">
          <a:xfrm>
            <a:off x="867906" y="200698"/>
            <a:ext cx="2495226" cy="1705593"/>
          </a:xfrm>
          <a:prstGeom prst="rect">
            <a:avLst/>
          </a:prstGeom>
          <a:noFill/>
          <a:ln w="9525">
            <a:noFill/>
            <a:miter lim="800000"/>
            <a:headEnd/>
            <a:tailEnd/>
          </a:ln>
        </p:spPr>
      </p:pic>
      <p:cxnSp>
        <p:nvCxnSpPr>
          <p:cNvPr id="23" name="Straight Connector 22"/>
          <p:cNvCxnSpPr/>
          <p:nvPr/>
        </p:nvCxnSpPr>
        <p:spPr>
          <a:xfrm>
            <a:off x="0" y="8555064"/>
            <a:ext cx="13004800"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 Placeholder 18"/>
          <p:cNvSpPr>
            <a:spLocks noGrp="1"/>
          </p:cNvSpPr>
          <p:nvPr>
            <p:ph type="body" sz="quarter" idx="10"/>
          </p:nvPr>
        </p:nvSpPr>
        <p:spPr>
          <a:xfrm>
            <a:off x="194872" y="8533830"/>
            <a:ext cx="12606728" cy="1028624"/>
          </a:xfrm>
          <a:ln w="38100">
            <a:noFill/>
          </a:ln>
        </p:spPr>
        <p:txBody>
          <a:bodyPr/>
          <a:lstStyle/>
          <a:p>
            <a:endParaRPr lang="en-US" sz="1600" dirty="0"/>
          </a:p>
          <a:p>
            <a:r>
              <a:rPr lang="en-US" sz="1600" dirty="0"/>
              <a:t>This Project receives funding form the European Union Life </a:t>
            </a:r>
            <a:r>
              <a:rPr lang="en-US" sz="1600" dirty="0" err="1"/>
              <a:t>Programme</a:t>
            </a:r>
            <a:r>
              <a:rPr lang="en-US" sz="1600" dirty="0"/>
              <a:t> Under Grant Agreement N. LIFE 15 ENV/IT 000332.</a:t>
            </a:r>
            <a:endParaRPr lang="en-US" sz="1600" dirty="0">
              <a:solidFill>
                <a:schemeClr val="accent2">
                  <a:lumMod val="60000"/>
                  <a:lumOff val="40000"/>
                </a:schemeClr>
              </a:solidFill>
            </a:endParaRPr>
          </a:p>
        </p:txBody>
      </p:sp>
      <p:pic>
        <p:nvPicPr>
          <p:cNvPr id="2050" name="Immagine 1" descr="cid:image001.jpg@01D244AA.3ACB32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263" y="5535953"/>
            <a:ext cx="3538083" cy="1118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stretch>
            <a:fillRect/>
          </a:stretch>
        </p:blipFill>
        <p:spPr>
          <a:xfrm flipH="1">
            <a:off x="7007290" y="5395454"/>
            <a:ext cx="1454017" cy="1454017"/>
          </a:xfrm>
          <a:prstGeom prst="rect">
            <a:avLst/>
          </a:prstGeom>
        </p:spPr>
      </p:pic>
      <p:sp>
        <p:nvSpPr>
          <p:cNvPr id="2" name="Rettangolo 1"/>
          <p:cNvSpPr/>
          <p:nvPr/>
        </p:nvSpPr>
        <p:spPr>
          <a:xfrm>
            <a:off x="867906" y="3698766"/>
            <a:ext cx="10358701" cy="646331"/>
          </a:xfrm>
          <a:prstGeom prst="rect">
            <a:avLst/>
          </a:prstGeom>
        </p:spPr>
        <p:txBody>
          <a:bodyPr wrap="square">
            <a:spAutoFit/>
          </a:bodyPr>
          <a:lstStyle/>
          <a:p>
            <a:pPr algn="just">
              <a:buFont typeface="Wingdings" panose="05000000000000000000" pitchFamily="2" charset="2"/>
              <a:buChar char="q"/>
            </a:pPr>
            <a:r>
              <a:rPr lang="en-US" dirty="0">
                <a:solidFill>
                  <a:schemeClr val="accent4">
                    <a:lumMod val="50000"/>
                  </a:schemeClr>
                </a:solidFill>
                <a:latin typeface="Roboto"/>
                <a:cs typeface="Helvetica" panose="020B0604020202020204" pitchFamily="34" charset="0"/>
              </a:rPr>
              <a:t>    BITMAPS website:  </a:t>
            </a:r>
            <a:r>
              <a:rPr lang="en-US" dirty="0">
                <a:hlinkClick r:id="rId6"/>
              </a:rPr>
              <a:t>http://www.lifebitmaps.eu/</a:t>
            </a:r>
            <a:endParaRPr lang="en-US" dirty="0"/>
          </a:p>
        </p:txBody>
      </p:sp>
      <p:pic>
        <p:nvPicPr>
          <p:cNvPr id="13" name="Graphic 5">
            <a:extLst>
              <a:ext uri="{FF2B5EF4-FFF2-40B4-BE49-F238E27FC236}">
                <a16:creationId xmlns:a16="http://schemas.microsoft.com/office/drawing/2014/main" id="{7A92A7C7-59F5-41A8-AEED-FE660B5ED51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75715" y="7294981"/>
            <a:ext cx="1967382" cy="834294"/>
          </a:xfrm>
          <a:prstGeom prst="rect">
            <a:avLst/>
          </a:prstGeom>
        </p:spPr>
      </p:pic>
      <p:pic>
        <p:nvPicPr>
          <p:cNvPr id="3" name="Immagine 5">
            <a:extLst>
              <a:ext uri="{FF2B5EF4-FFF2-40B4-BE49-F238E27FC236}">
                <a16:creationId xmlns:a16="http://schemas.microsoft.com/office/drawing/2014/main" id="{218BF163-1EAE-4A58-8BAD-A73A8A40C549}"/>
              </a:ext>
            </a:extLst>
          </p:cNvPr>
          <p:cNvPicPr/>
          <p:nvPr/>
        </p:nvPicPr>
        <p:blipFill rotWithShape="1">
          <a:blip r:embed="rId9" cstate="print">
            <a:extLst>
              <a:ext uri="{28A0092B-C50C-407E-A947-70E740481C1C}">
                <a14:useLocalDpi xmlns:a14="http://schemas.microsoft.com/office/drawing/2010/main" val="0"/>
              </a:ext>
            </a:extLst>
          </a:blip>
          <a:srcRect t="-9765" r="33308" b="-1"/>
          <a:stretch/>
        </p:blipFill>
        <p:spPr bwMode="auto">
          <a:xfrm>
            <a:off x="753263" y="7423998"/>
            <a:ext cx="3538082" cy="6658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91497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9FAFD8EA-E23A-4657-B0B4-EB7D2450A4BC}"/>
              </a:ext>
            </a:extLst>
          </p:cNvPr>
          <p:cNvSpPr>
            <a:spLocks noGrp="1"/>
          </p:cNvSpPr>
          <p:nvPr>
            <p:ph type="body" sz="quarter" idx="10"/>
          </p:nvPr>
        </p:nvSpPr>
        <p:spPr>
          <a:xfrm>
            <a:off x="771939" y="456821"/>
            <a:ext cx="11714868" cy="1219770"/>
          </a:xfrm>
        </p:spPr>
        <p:txBody>
          <a:bodyPr/>
          <a:lstStyle/>
          <a:p>
            <a:r>
              <a:rPr lang="en-US" sz="3200" dirty="0">
                <a:solidFill>
                  <a:schemeClr val="accent3"/>
                </a:solidFill>
              </a:rPr>
              <a:t>GESTIONE POST-PROCESSO DI SOSTANZE PERICOLOSE</a:t>
            </a:r>
          </a:p>
          <a:p>
            <a:endParaRPr lang="en-GB" dirty="0">
              <a:solidFill>
                <a:srgbClr val="0070C0"/>
              </a:solidFill>
            </a:endParaRPr>
          </a:p>
        </p:txBody>
      </p:sp>
      <p:sp>
        <p:nvSpPr>
          <p:cNvPr id="4" name="Text Placeholder 3">
            <a:extLst>
              <a:ext uri="{FF2B5EF4-FFF2-40B4-BE49-F238E27FC236}">
                <a16:creationId xmlns:a16="http://schemas.microsoft.com/office/drawing/2014/main" id="{97740079-BC0C-42C3-9340-0BEDC87491B0}"/>
              </a:ext>
            </a:extLst>
          </p:cNvPr>
          <p:cNvSpPr>
            <a:spLocks noGrp="1"/>
          </p:cNvSpPr>
          <p:nvPr>
            <p:ph type="body" sz="quarter" idx="11"/>
          </p:nvPr>
        </p:nvSpPr>
        <p:spPr/>
        <p:txBody>
          <a:bodyPr/>
          <a:lstStyle/>
          <a:p>
            <a:endParaRPr lang="en-US"/>
          </a:p>
        </p:txBody>
      </p:sp>
      <p:pic>
        <p:nvPicPr>
          <p:cNvPr id="7" name="Picture 6">
            <a:extLst>
              <a:ext uri="{FF2B5EF4-FFF2-40B4-BE49-F238E27FC236}">
                <a16:creationId xmlns:a16="http://schemas.microsoft.com/office/drawing/2014/main" id="{906F90A0-5B8D-4EEA-ABEB-932B71C451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7048" y="7204412"/>
            <a:ext cx="2466975" cy="1847850"/>
          </a:xfrm>
          <a:prstGeom prst="rect">
            <a:avLst/>
          </a:prstGeom>
        </p:spPr>
      </p:pic>
      <p:pic>
        <p:nvPicPr>
          <p:cNvPr id="9" name="Picture 8">
            <a:extLst>
              <a:ext uri="{FF2B5EF4-FFF2-40B4-BE49-F238E27FC236}">
                <a16:creationId xmlns:a16="http://schemas.microsoft.com/office/drawing/2014/main" id="{4822E188-B460-48AC-8B29-694B29C4AF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19" y="6366371"/>
            <a:ext cx="3238917" cy="2655911"/>
          </a:xfrm>
          <a:prstGeom prst="rect">
            <a:avLst/>
          </a:prstGeom>
        </p:spPr>
      </p:pic>
      <p:pic>
        <p:nvPicPr>
          <p:cNvPr id="11" name="Picture 10">
            <a:extLst>
              <a:ext uri="{FF2B5EF4-FFF2-40B4-BE49-F238E27FC236}">
                <a16:creationId xmlns:a16="http://schemas.microsoft.com/office/drawing/2014/main" id="{22BD38F8-11E5-41D6-948A-06E508D7BFD1}"/>
              </a:ext>
            </a:extLst>
          </p:cNvPr>
          <p:cNvPicPr>
            <a:picLocks noChangeAspect="1"/>
          </p:cNvPicPr>
          <p:nvPr/>
        </p:nvPicPr>
        <p:blipFill>
          <a:blip r:embed="rId4"/>
          <a:stretch>
            <a:fillRect/>
          </a:stretch>
        </p:blipFill>
        <p:spPr>
          <a:xfrm>
            <a:off x="5043720" y="6709056"/>
            <a:ext cx="3500673" cy="2326180"/>
          </a:xfrm>
          <a:prstGeom prst="rect">
            <a:avLst/>
          </a:prstGeom>
        </p:spPr>
      </p:pic>
      <p:pic>
        <p:nvPicPr>
          <p:cNvPr id="13" name="Picture 12">
            <a:extLst>
              <a:ext uri="{FF2B5EF4-FFF2-40B4-BE49-F238E27FC236}">
                <a16:creationId xmlns:a16="http://schemas.microsoft.com/office/drawing/2014/main" id="{2493C1D8-040D-4575-859F-DC365698D0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14867" y="5206666"/>
            <a:ext cx="2477957" cy="1647841"/>
          </a:xfrm>
          <a:prstGeom prst="rect">
            <a:avLst/>
          </a:prstGeom>
        </p:spPr>
      </p:pic>
      <p:sp>
        <p:nvSpPr>
          <p:cNvPr id="15" name="Rectangle 14">
            <a:extLst>
              <a:ext uri="{FF2B5EF4-FFF2-40B4-BE49-F238E27FC236}">
                <a16:creationId xmlns:a16="http://schemas.microsoft.com/office/drawing/2014/main" id="{57290E49-7BC7-4B36-BD95-386DB24BEE9F}"/>
              </a:ext>
            </a:extLst>
          </p:cNvPr>
          <p:cNvSpPr/>
          <p:nvPr/>
        </p:nvSpPr>
        <p:spPr>
          <a:xfrm>
            <a:off x="973318" y="1570104"/>
            <a:ext cx="11513489" cy="4056495"/>
          </a:xfrm>
          <a:prstGeom prst="rect">
            <a:avLst/>
          </a:prstGeom>
        </p:spPr>
        <p:txBody>
          <a:bodyPr wrap="square">
            <a:spAutoFit/>
          </a:bodyPr>
          <a:lstStyle/>
          <a:p>
            <a:pPr marL="243836" lvl="1" indent="-243836" algn="l" defTabSz="650230" rtl="0">
              <a:spcBef>
                <a:spcPct val="20000"/>
              </a:spcBef>
              <a:buClr>
                <a:schemeClr val="accent1"/>
              </a:buClr>
              <a:buFont typeface="Wingdings" charset="2"/>
              <a:buChar char=""/>
            </a:pPr>
            <a:r>
              <a:rPr lang="en-US" sz="2800" kern="1200" dirty="0">
                <a:solidFill>
                  <a:schemeClr val="tx1"/>
                </a:solidFill>
                <a:latin typeface="Arial"/>
                <a:cs typeface="Arial"/>
              </a:rPr>
              <a:t>La </a:t>
            </a:r>
            <a:r>
              <a:rPr lang="en-US" sz="2800" b="1" kern="1200" dirty="0" err="1">
                <a:solidFill>
                  <a:schemeClr val="tx1"/>
                </a:solidFill>
                <a:latin typeface="Arial"/>
                <a:cs typeface="Arial"/>
              </a:rPr>
              <a:t>gestione</a:t>
            </a:r>
            <a:r>
              <a:rPr lang="en-US" sz="2800" b="1" kern="1200" dirty="0">
                <a:solidFill>
                  <a:schemeClr val="tx1"/>
                </a:solidFill>
                <a:latin typeface="Arial"/>
                <a:cs typeface="Arial"/>
              </a:rPr>
              <a:t> </a:t>
            </a:r>
            <a:r>
              <a:rPr lang="en-US" sz="2800" b="1" kern="1200" dirty="0" err="1">
                <a:solidFill>
                  <a:schemeClr val="tx1"/>
                </a:solidFill>
                <a:latin typeface="Arial"/>
                <a:cs typeface="Arial"/>
              </a:rPr>
              <a:t>operativa</a:t>
            </a:r>
            <a:r>
              <a:rPr lang="en-US" sz="2800" b="1" kern="1200" dirty="0">
                <a:solidFill>
                  <a:schemeClr val="tx1"/>
                </a:solidFill>
                <a:latin typeface="Arial"/>
                <a:cs typeface="Arial"/>
              </a:rPr>
              <a:t> </a:t>
            </a:r>
            <a:r>
              <a:rPr lang="en-US" sz="2800" b="1" kern="1200" dirty="0" err="1">
                <a:solidFill>
                  <a:schemeClr val="tx1"/>
                </a:solidFill>
                <a:latin typeface="Arial"/>
                <a:cs typeface="Arial"/>
              </a:rPr>
              <a:t>delle</a:t>
            </a:r>
            <a:r>
              <a:rPr lang="en-US" sz="2800" b="1" kern="1200" dirty="0">
                <a:solidFill>
                  <a:schemeClr val="tx1"/>
                </a:solidFill>
                <a:latin typeface="Arial"/>
                <a:cs typeface="Arial"/>
              </a:rPr>
              <a:t> </a:t>
            </a:r>
            <a:r>
              <a:rPr lang="en-US" sz="2800" b="1" kern="1200" dirty="0" err="1">
                <a:solidFill>
                  <a:schemeClr val="tx1"/>
                </a:solidFill>
                <a:latin typeface="Arial"/>
                <a:cs typeface="Arial"/>
              </a:rPr>
              <a:t>sostanze</a:t>
            </a:r>
            <a:r>
              <a:rPr lang="en-US" sz="2800" b="1" kern="1200" dirty="0">
                <a:solidFill>
                  <a:schemeClr val="tx1"/>
                </a:solidFill>
                <a:latin typeface="Arial"/>
                <a:cs typeface="Arial"/>
              </a:rPr>
              <a:t> </a:t>
            </a:r>
            <a:r>
              <a:rPr lang="en-US" sz="2800" b="1" kern="1200" dirty="0" err="1">
                <a:solidFill>
                  <a:schemeClr val="tx1"/>
                </a:solidFill>
                <a:latin typeface="Arial"/>
                <a:cs typeface="Arial"/>
              </a:rPr>
              <a:t>pericolose</a:t>
            </a:r>
            <a:r>
              <a:rPr lang="en-US" sz="2800" b="1" kern="1200" dirty="0">
                <a:solidFill>
                  <a:schemeClr val="tx1"/>
                </a:solidFill>
                <a:latin typeface="Arial"/>
                <a:cs typeface="Arial"/>
              </a:rPr>
              <a:t> </a:t>
            </a:r>
            <a:r>
              <a:rPr lang="en-US" sz="2800" kern="1200" dirty="0" err="1">
                <a:solidFill>
                  <a:schemeClr val="tx1"/>
                </a:solidFill>
                <a:latin typeface="Arial"/>
                <a:cs typeface="Arial"/>
              </a:rPr>
              <a:t>impegna</a:t>
            </a:r>
            <a:r>
              <a:rPr lang="en-US" sz="2800" kern="1200" dirty="0">
                <a:solidFill>
                  <a:schemeClr val="tx1"/>
                </a:solidFill>
                <a:latin typeface="Arial"/>
                <a:cs typeface="Arial"/>
              </a:rPr>
              <a:t> le </a:t>
            </a:r>
            <a:r>
              <a:rPr lang="en-US" sz="2800" kern="1200" dirty="0" err="1">
                <a:solidFill>
                  <a:schemeClr val="tx1"/>
                </a:solidFill>
                <a:latin typeface="Arial"/>
                <a:cs typeface="Arial"/>
              </a:rPr>
              <a:t>aziende</a:t>
            </a:r>
            <a:r>
              <a:rPr lang="en-US" sz="2800" kern="1200" dirty="0">
                <a:solidFill>
                  <a:schemeClr val="tx1"/>
                </a:solidFill>
                <a:latin typeface="Arial"/>
                <a:cs typeface="Arial"/>
              </a:rPr>
              <a:t> del </a:t>
            </a:r>
            <a:r>
              <a:rPr lang="en-US" sz="2800" kern="1200" dirty="0" err="1">
                <a:solidFill>
                  <a:schemeClr val="tx1"/>
                </a:solidFill>
                <a:latin typeface="Arial"/>
                <a:cs typeface="Arial"/>
              </a:rPr>
              <a:t>settore</a:t>
            </a:r>
            <a:r>
              <a:rPr lang="en-US" sz="2800" kern="1200" dirty="0">
                <a:solidFill>
                  <a:schemeClr val="tx1"/>
                </a:solidFill>
                <a:latin typeface="Arial"/>
                <a:cs typeface="Arial"/>
              </a:rPr>
              <a:t> E&amp;S non solo </a:t>
            </a:r>
            <a:r>
              <a:rPr lang="en-US" sz="2800" kern="1200" dirty="0" err="1">
                <a:solidFill>
                  <a:schemeClr val="tx1"/>
                </a:solidFill>
                <a:latin typeface="Arial"/>
                <a:cs typeface="Arial"/>
              </a:rPr>
              <a:t>nelle</a:t>
            </a:r>
            <a:r>
              <a:rPr lang="en-US" sz="2800" kern="1200" dirty="0">
                <a:solidFill>
                  <a:schemeClr val="tx1"/>
                </a:solidFill>
                <a:latin typeface="Arial"/>
                <a:cs typeface="Arial"/>
              </a:rPr>
              <a:t> </a:t>
            </a:r>
            <a:r>
              <a:rPr lang="en-US" sz="2800" kern="1200" dirty="0" err="1">
                <a:solidFill>
                  <a:schemeClr val="tx1"/>
                </a:solidFill>
                <a:latin typeface="Arial"/>
                <a:cs typeface="Arial"/>
              </a:rPr>
              <a:t>fasi</a:t>
            </a:r>
            <a:r>
              <a:rPr lang="en-US" sz="2800" kern="1200" dirty="0">
                <a:solidFill>
                  <a:schemeClr val="tx1"/>
                </a:solidFill>
                <a:latin typeface="Arial"/>
                <a:cs typeface="Arial"/>
              </a:rPr>
              <a:t> </a:t>
            </a:r>
            <a:r>
              <a:rPr lang="en-US" sz="2800" b="1" kern="1200" dirty="0">
                <a:solidFill>
                  <a:schemeClr val="tx1"/>
                </a:solidFill>
                <a:latin typeface="Arial"/>
                <a:cs typeface="Arial"/>
              </a:rPr>
              <a:t>pre-</a:t>
            </a:r>
            <a:r>
              <a:rPr lang="en-US" sz="2800" b="1" kern="1200" dirty="0" err="1">
                <a:solidFill>
                  <a:schemeClr val="tx1"/>
                </a:solidFill>
                <a:latin typeface="Arial"/>
                <a:cs typeface="Arial"/>
              </a:rPr>
              <a:t>processo</a:t>
            </a:r>
            <a:r>
              <a:rPr lang="en-US" sz="2800" b="1" kern="1200" dirty="0">
                <a:solidFill>
                  <a:schemeClr val="tx1"/>
                </a:solidFill>
                <a:latin typeface="Arial"/>
                <a:cs typeface="Arial"/>
              </a:rPr>
              <a:t> </a:t>
            </a:r>
            <a:r>
              <a:rPr lang="en-US" sz="2800" kern="1200" dirty="0">
                <a:solidFill>
                  <a:schemeClr val="tx1"/>
                </a:solidFill>
                <a:latin typeface="Arial"/>
                <a:cs typeface="Arial"/>
              </a:rPr>
              <a:t>(</a:t>
            </a:r>
            <a:r>
              <a:rPr lang="en-US" sz="2800" kern="1200" dirty="0" err="1">
                <a:solidFill>
                  <a:schemeClr val="tx1"/>
                </a:solidFill>
                <a:latin typeface="Arial"/>
                <a:cs typeface="Arial"/>
              </a:rPr>
              <a:t>trasporto</a:t>
            </a:r>
            <a:r>
              <a:rPr lang="en-US" sz="2800" kern="1200" dirty="0">
                <a:solidFill>
                  <a:schemeClr val="tx1"/>
                </a:solidFill>
                <a:latin typeface="Arial"/>
                <a:cs typeface="Arial"/>
              </a:rPr>
              <a:t>, </a:t>
            </a:r>
            <a:r>
              <a:rPr lang="en-US" sz="2800" kern="1200" dirty="0" err="1">
                <a:solidFill>
                  <a:schemeClr val="tx1"/>
                </a:solidFill>
                <a:latin typeface="Arial"/>
                <a:cs typeface="Arial"/>
              </a:rPr>
              <a:t>stoccaggio</a:t>
            </a:r>
            <a:r>
              <a:rPr lang="en-US" sz="2800" kern="1200" dirty="0">
                <a:solidFill>
                  <a:schemeClr val="tx1"/>
                </a:solidFill>
                <a:latin typeface="Arial"/>
                <a:cs typeface="Arial"/>
              </a:rPr>
              <a:t> e </a:t>
            </a:r>
            <a:r>
              <a:rPr lang="en-US" sz="2800" kern="1200" dirty="0" err="1">
                <a:solidFill>
                  <a:schemeClr val="tx1"/>
                </a:solidFill>
                <a:latin typeface="Arial"/>
                <a:cs typeface="Arial"/>
              </a:rPr>
              <a:t>distribuzione</a:t>
            </a:r>
            <a:r>
              <a:rPr lang="en-US" sz="2800" kern="1200" dirty="0">
                <a:solidFill>
                  <a:schemeClr val="tx1"/>
                </a:solidFill>
                <a:latin typeface="Arial"/>
                <a:cs typeface="Arial"/>
              </a:rPr>
              <a:t>) e </a:t>
            </a:r>
            <a:r>
              <a:rPr lang="en-US" sz="2800" b="1" kern="1200" dirty="0" err="1">
                <a:solidFill>
                  <a:schemeClr val="tx1"/>
                </a:solidFill>
                <a:latin typeface="Arial"/>
                <a:cs typeface="Arial"/>
              </a:rPr>
              <a:t>processo</a:t>
            </a:r>
            <a:r>
              <a:rPr lang="en-US" sz="2800" b="1" kern="1200" dirty="0">
                <a:solidFill>
                  <a:schemeClr val="tx1"/>
                </a:solidFill>
                <a:latin typeface="Arial"/>
                <a:cs typeface="Arial"/>
              </a:rPr>
              <a:t> </a:t>
            </a:r>
            <a:r>
              <a:rPr lang="en-US" sz="2800" kern="1200" dirty="0">
                <a:solidFill>
                  <a:schemeClr val="tx1"/>
                </a:solidFill>
                <a:latin typeface="Arial"/>
                <a:cs typeface="Arial"/>
              </a:rPr>
              <a:t>(</a:t>
            </a:r>
            <a:r>
              <a:rPr lang="en-US" sz="2800" kern="1200" dirty="0" err="1">
                <a:solidFill>
                  <a:schemeClr val="tx1"/>
                </a:solidFill>
                <a:latin typeface="Arial"/>
                <a:cs typeface="Arial"/>
              </a:rPr>
              <a:t>impiego</a:t>
            </a:r>
            <a:r>
              <a:rPr lang="en-US" sz="2800" kern="1200" dirty="0">
                <a:solidFill>
                  <a:schemeClr val="tx1"/>
                </a:solidFill>
                <a:latin typeface="Arial"/>
                <a:cs typeface="Arial"/>
              </a:rPr>
              <a:t>) ma </a:t>
            </a:r>
            <a:r>
              <a:rPr lang="en-US" sz="2800" kern="1200" dirty="0" err="1">
                <a:solidFill>
                  <a:schemeClr val="tx1"/>
                </a:solidFill>
                <a:latin typeface="Arial"/>
                <a:cs typeface="Arial"/>
              </a:rPr>
              <a:t>anche</a:t>
            </a:r>
            <a:r>
              <a:rPr lang="en-US" sz="2800" kern="1200" dirty="0">
                <a:solidFill>
                  <a:schemeClr val="tx1"/>
                </a:solidFill>
                <a:latin typeface="Arial"/>
                <a:cs typeface="Arial"/>
              </a:rPr>
              <a:t> in </a:t>
            </a:r>
            <a:r>
              <a:rPr lang="en-US" sz="2800" kern="1200" dirty="0" err="1">
                <a:solidFill>
                  <a:schemeClr val="tx1"/>
                </a:solidFill>
                <a:latin typeface="Arial"/>
                <a:cs typeface="Arial"/>
              </a:rPr>
              <a:t>quelle</a:t>
            </a:r>
            <a:r>
              <a:rPr lang="en-US" sz="2800" kern="1200" dirty="0">
                <a:solidFill>
                  <a:schemeClr val="tx1"/>
                </a:solidFill>
                <a:latin typeface="Arial"/>
                <a:cs typeface="Arial"/>
              </a:rPr>
              <a:t> di </a:t>
            </a:r>
            <a:r>
              <a:rPr lang="en-US" sz="2800" b="1" kern="1200" dirty="0">
                <a:solidFill>
                  <a:schemeClr val="tx1"/>
                </a:solidFill>
                <a:latin typeface="Arial"/>
                <a:cs typeface="Arial"/>
              </a:rPr>
              <a:t>post-</a:t>
            </a:r>
            <a:r>
              <a:rPr lang="en-US" sz="2800" b="1" kern="1200" dirty="0" err="1">
                <a:solidFill>
                  <a:schemeClr val="tx1"/>
                </a:solidFill>
                <a:latin typeface="Arial"/>
                <a:cs typeface="Arial"/>
              </a:rPr>
              <a:t>processo</a:t>
            </a:r>
            <a:r>
              <a:rPr lang="en-US" sz="2800" kern="1200" dirty="0">
                <a:solidFill>
                  <a:schemeClr val="tx1"/>
                </a:solidFill>
                <a:latin typeface="Arial"/>
                <a:cs typeface="Arial"/>
              </a:rPr>
              <a:t> a causa </a:t>
            </a:r>
            <a:r>
              <a:rPr lang="en-US" sz="2800" kern="1200" dirty="0" err="1">
                <a:solidFill>
                  <a:schemeClr val="tx1"/>
                </a:solidFill>
                <a:latin typeface="Arial"/>
                <a:cs typeface="Arial"/>
              </a:rPr>
              <a:t>dei</a:t>
            </a:r>
            <a:r>
              <a:rPr lang="en-US" sz="2800" kern="1200" dirty="0">
                <a:solidFill>
                  <a:schemeClr val="tx1"/>
                </a:solidFill>
                <a:latin typeface="Arial"/>
                <a:cs typeface="Arial"/>
              </a:rPr>
              <a:t> </a:t>
            </a:r>
            <a:r>
              <a:rPr lang="en-US" sz="2800" kern="1200" dirty="0" err="1">
                <a:solidFill>
                  <a:schemeClr val="tx1"/>
                </a:solidFill>
                <a:latin typeface="Arial"/>
                <a:cs typeface="Arial"/>
              </a:rPr>
              <a:t>reflui</a:t>
            </a:r>
            <a:r>
              <a:rPr lang="en-US" sz="2800" kern="1200" dirty="0">
                <a:solidFill>
                  <a:schemeClr val="tx1"/>
                </a:solidFill>
                <a:latin typeface="Arial"/>
                <a:cs typeface="Arial"/>
              </a:rPr>
              <a:t> </a:t>
            </a:r>
            <a:r>
              <a:rPr lang="en-US" sz="2800" kern="1200" dirty="0" err="1">
                <a:solidFill>
                  <a:schemeClr val="tx1"/>
                </a:solidFill>
                <a:latin typeface="Arial"/>
                <a:cs typeface="Arial"/>
              </a:rPr>
              <a:t>esausti</a:t>
            </a:r>
            <a:r>
              <a:rPr lang="en-US" sz="2800" kern="1200" dirty="0">
                <a:solidFill>
                  <a:schemeClr val="tx1"/>
                </a:solidFill>
                <a:latin typeface="Arial"/>
                <a:cs typeface="Arial"/>
              </a:rPr>
              <a:t> </a:t>
            </a:r>
            <a:r>
              <a:rPr lang="en-US" sz="2800" kern="1200" dirty="0" err="1">
                <a:solidFill>
                  <a:schemeClr val="tx1"/>
                </a:solidFill>
                <a:latin typeface="Arial"/>
                <a:cs typeface="Arial"/>
              </a:rPr>
              <a:t>che</a:t>
            </a:r>
            <a:r>
              <a:rPr lang="en-US" sz="2800" kern="1200" dirty="0">
                <a:solidFill>
                  <a:schemeClr val="tx1"/>
                </a:solidFill>
                <a:latin typeface="Arial"/>
                <a:cs typeface="Arial"/>
              </a:rPr>
              <a:t> </a:t>
            </a:r>
            <a:r>
              <a:rPr lang="en-US" sz="2800" kern="1200" dirty="0" err="1">
                <a:solidFill>
                  <a:schemeClr val="tx1"/>
                </a:solidFill>
                <a:latin typeface="Arial"/>
                <a:cs typeface="Arial"/>
              </a:rPr>
              <a:t>si</a:t>
            </a:r>
            <a:r>
              <a:rPr lang="en-US" sz="2800" kern="1200" dirty="0">
                <a:solidFill>
                  <a:schemeClr val="tx1"/>
                </a:solidFill>
                <a:latin typeface="Arial"/>
                <a:cs typeface="Arial"/>
              </a:rPr>
              <a:t> </a:t>
            </a:r>
            <a:r>
              <a:rPr lang="en-US" sz="2800" kern="1200" dirty="0" err="1">
                <a:solidFill>
                  <a:schemeClr val="tx1"/>
                </a:solidFill>
                <a:latin typeface="Arial"/>
                <a:cs typeface="Arial"/>
              </a:rPr>
              <a:t>generano</a:t>
            </a:r>
            <a:r>
              <a:rPr lang="en-US" sz="2800" kern="1200" dirty="0">
                <a:solidFill>
                  <a:schemeClr val="tx1"/>
                </a:solidFill>
                <a:latin typeface="Arial"/>
                <a:cs typeface="Arial"/>
              </a:rPr>
              <a:t>.</a:t>
            </a:r>
          </a:p>
          <a:p>
            <a:pPr marL="243836" lvl="1" indent="-243836" algn="l" defTabSz="650230" rtl="0">
              <a:spcBef>
                <a:spcPct val="20000"/>
              </a:spcBef>
              <a:buClr>
                <a:schemeClr val="accent1"/>
              </a:buClr>
              <a:buFont typeface="Wingdings" charset="2"/>
              <a:buChar char=""/>
            </a:pPr>
            <a:r>
              <a:rPr lang="en-US" sz="2800" kern="1200" dirty="0">
                <a:solidFill>
                  <a:schemeClr val="tx1"/>
                </a:solidFill>
                <a:latin typeface="Arial"/>
                <a:cs typeface="Arial"/>
              </a:rPr>
              <a:t> </a:t>
            </a:r>
            <a:r>
              <a:rPr lang="en-US" sz="2800" kern="1200" dirty="0" err="1">
                <a:solidFill>
                  <a:schemeClr val="tx1"/>
                </a:solidFill>
                <a:latin typeface="Arial"/>
                <a:cs typeface="Arial"/>
              </a:rPr>
              <a:t>L’obiettivo</a:t>
            </a:r>
            <a:r>
              <a:rPr lang="en-US" sz="2800" kern="1200" dirty="0">
                <a:solidFill>
                  <a:schemeClr val="tx1"/>
                </a:solidFill>
                <a:latin typeface="Arial"/>
                <a:cs typeface="Arial"/>
              </a:rPr>
              <a:t> </a:t>
            </a:r>
            <a:r>
              <a:rPr lang="en-US" sz="2800" kern="1200" dirty="0" err="1">
                <a:solidFill>
                  <a:schemeClr val="tx1"/>
                </a:solidFill>
                <a:latin typeface="Arial"/>
                <a:cs typeface="Arial"/>
              </a:rPr>
              <a:t>posto</a:t>
            </a:r>
            <a:r>
              <a:rPr lang="en-US" sz="2800" kern="1200" dirty="0">
                <a:solidFill>
                  <a:schemeClr val="tx1"/>
                </a:solidFill>
                <a:latin typeface="Arial"/>
                <a:cs typeface="Arial"/>
              </a:rPr>
              <a:t> </a:t>
            </a:r>
            <a:r>
              <a:rPr lang="en-US" sz="2800" kern="1200" dirty="0" err="1">
                <a:solidFill>
                  <a:schemeClr val="tx1"/>
                </a:solidFill>
                <a:latin typeface="Arial"/>
                <a:cs typeface="Arial"/>
              </a:rPr>
              <a:t>quotidianamente</a:t>
            </a:r>
            <a:r>
              <a:rPr lang="en-US" sz="2800" kern="1200" dirty="0">
                <a:solidFill>
                  <a:schemeClr val="tx1"/>
                </a:solidFill>
                <a:latin typeface="Arial"/>
                <a:cs typeface="Arial"/>
              </a:rPr>
              <a:t> </a:t>
            </a:r>
            <a:r>
              <a:rPr lang="en-US" sz="2800" kern="1200" dirty="0" err="1">
                <a:solidFill>
                  <a:schemeClr val="tx1"/>
                </a:solidFill>
                <a:latin typeface="Arial"/>
                <a:cs typeface="Arial"/>
              </a:rPr>
              <a:t>dalla</a:t>
            </a:r>
            <a:r>
              <a:rPr lang="en-US" sz="2800" kern="1200" dirty="0">
                <a:solidFill>
                  <a:schemeClr val="tx1"/>
                </a:solidFill>
                <a:latin typeface="Arial"/>
                <a:cs typeface="Arial"/>
              </a:rPr>
              <a:t> </a:t>
            </a:r>
            <a:r>
              <a:rPr lang="en-US" sz="2800" kern="1200" dirty="0" err="1">
                <a:solidFill>
                  <a:schemeClr val="tx1"/>
                </a:solidFill>
                <a:latin typeface="Arial"/>
                <a:cs typeface="Arial"/>
              </a:rPr>
              <a:t>corretta</a:t>
            </a:r>
            <a:r>
              <a:rPr lang="en-US" sz="2800" kern="1200" dirty="0">
                <a:solidFill>
                  <a:schemeClr val="tx1"/>
                </a:solidFill>
                <a:latin typeface="Arial"/>
                <a:cs typeface="Arial"/>
              </a:rPr>
              <a:t> </a:t>
            </a:r>
            <a:r>
              <a:rPr lang="en-US" sz="2800" kern="1200" dirty="0" err="1">
                <a:solidFill>
                  <a:schemeClr val="tx1"/>
                </a:solidFill>
                <a:latin typeface="Arial"/>
                <a:cs typeface="Arial"/>
              </a:rPr>
              <a:t>gestione</a:t>
            </a:r>
            <a:r>
              <a:rPr lang="en-US" sz="2800" kern="1200" dirty="0">
                <a:solidFill>
                  <a:schemeClr val="tx1"/>
                </a:solidFill>
                <a:latin typeface="Arial"/>
                <a:cs typeface="Arial"/>
              </a:rPr>
              <a:t> di </a:t>
            </a:r>
            <a:r>
              <a:rPr lang="en-US" sz="2800" kern="1200" dirty="0" err="1">
                <a:solidFill>
                  <a:schemeClr val="tx1"/>
                </a:solidFill>
                <a:latin typeface="Arial"/>
                <a:cs typeface="Arial"/>
              </a:rPr>
              <a:t>detti</a:t>
            </a:r>
            <a:r>
              <a:rPr lang="en-US" sz="2800" kern="1200" dirty="0">
                <a:solidFill>
                  <a:schemeClr val="tx1"/>
                </a:solidFill>
                <a:latin typeface="Arial"/>
                <a:cs typeface="Arial"/>
              </a:rPr>
              <a:t> </a:t>
            </a:r>
            <a:r>
              <a:rPr lang="en-US" sz="2800" kern="1200" dirty="0" err="1">
                <a:solidFill>
                  <a:schemeClr val="tx1"/>
                </a:solidFill>
                <a:latin typeface="Arial"/>
                <a:cs typeface="Arial"/>
              </a:rPr>
              <a:t>reflui</a:t>
            </a:r>
            <a:r>
              <a:rPr lang="en-US" sz="2800" kern="1200" dirty="0">
                <a:solidFill>
                  <a:schemeClr val="tx1"/>
                </a:solidFill>
                <a:latin typeface="Arial"/>
                <a:cs typeface="Arial"/>
              </a:rPr>
              <a:t>, in base </a:t>
            </a:r>
            <a:r>
              <a:rPr lang="en-US" sz="2800" kern="1200" dirty="0" err="1">
                <a:solidFill>
                  <a:schemeClr val="tx1"/>
                </a:solidFill>
                <a:latin typeface="Arial"/>
                <a:cs typeface="Arial"/>
              </a:rPr>
              <a:t>alla</a:t>
            </a:r>
            <a:r>
              <a:rPr lang="en-US" sz="2800" kern="1200" dirty="0">
                <a:solidFill>
                  <a:schemeClr val="tx1"/>
                </a:solidFill>
                <a:latin typeface="Arial"/>
                <a:cs typeface="Arial"/>
              </a:rPr>
              <a:t> </a:t>
            </a:r>
            <a:r>
              <a:rPr lang="en-US" sz="2800" kern="1200" dirty="0" err="1">
                <a:solidFill>
                  <a:schemeClr val="tx1"/>
                </a:solidFill>
                <a:latin typeface="Arial"/>
                <a:cs typeface="Arial"/>
              </a:rPr>
              <a:t>normativa</a:t>
            </a:r>
            <a:r>
              <a:rPr lang="en-US" sz="2800" kern="1200" dirty="0">
                <a:solidFill>
                  <a:schemeClr val="tx1"/>
                </a:solidFill>
                <a:latin typeface="Arial"/>
                <a:cs typeface="Arial"/>
              </a:rPr>
              <a:t> di </a:t>
            </a:r>
            <a:r>
              <a:rPr lang="en-US" sz="2800" kern="1200" dirty="0" err="1">
                <a:solidFill>
                  <a:schemeClr val="tx1"/>
                </a:solidFill>
                <a:latin typeface="Arial"/>
                <a:cs typeface="Arial"/>
              </a:rPr>
              <a:t>settore</a:t>
            </a:r>
            <a:r>
              <a:rPr lang="en-US" sz="2800" kern="1200" dirty="0">
                <a:solidFill>
                  <a:schemeClr val="tx1"/>
                </a:solidFill>
                <a:latin typeface="Arial"/>
                <a:cs typeface="Arial"/>
              </a:rPr>
              <a:t> ed </a:t>
            </a:r>
            <a:r>
              <a:rPr lang="en-US" sz="2800" kern="1200" dirty="0" err="1">
                <a:solidFill>
                  <a:schemeClr val="tx1"/>
                </a:solidFill>
                <a:latin typeface="Arial"/>
                <a:cs typeface="Arial"/>
              </a:rPr>
              <a:t>alle</a:t>
            </a:r>
            <a:r>
              <a:rPr lang="en-US" sz="2800" kern="1200" dirty="0">
                <a:solidFill>
                  <a:schemeClr val="tx1"/>
                </a:solidFill>
                <a:latin typeface="Arial"/>
                <a:cs typeface="Arial"/>
              </a:rPr>
              <a:t> </a:t>
            </a:r>
            <a:r>
              <a:rPr lang="en-US" sz="2800" kern="1200" dirty="0" err="1">
                <a:solidFill>
                  <a:schemeClr val="tx1"/>
                </a:solidFill>
                <a:latin typeface="Arial"/>
                <a:cs typeface="Arial"/>
              </a:rPr>
              <a:t>politiche</a:t>
            </a:r>
            <a:r>
              <a:rPr lang="en-US" sz="2800" kern="1200" dirty="0">
                <a:solidFill>
                  <a:schemeClr val="tx1"/>
                </a:solidFill>
                <a:latin typeface="Arial"/>
                <a:cs typeface="Arial"/>
              </a:rPr>
              <a:t> di “</a:t>
            </a:r>
            <a:r>
              <a:rPr lang="en-US" sz="2800" i="1" kern="1200" dirty="0">
                <a:solidFill>
                  <a:schemeClr val="tx1"/>
                </a:solidFill>
                <a:latin typeface="Arial"/>
                <a:cs typeface="Arial"/>
              </a:rPr>
              <a:t>social responsibility</a:t>
            </a:r>
            <a:r>
              <a:rPr lang="en-US" sz="2800" kern="1200" dirty="0">
                <a:solidFill>
                  <a:schemeClr val="tx1"/>
                </a:solidFill>
                <a:latin typeface="Arial"/>
                <a:cs typeface="Arial"/>
              </a:rPr>
              <a:t>” </a:t>
            </a:r>
            <a:r>
              <a:rPr lang="en-US" sz="2800" kern="1200" dirty="0" err="1">
                <a:solidFill>
                  <a:schemeClr val="tx1"/>
                </a:solidFill>
                <a:latin typeface="Arial"/>
                <a:cs typeface="Arial"/>
              </a:rPr>
              <a:t>particolarmente</a:t>
            </a:r>
            <a:r>
              <a:rPr lang="en-US" sz="2800" kern="1200" dirty="0">
                <a:solidFill>
                  <a:schemeClr val="tx1"/>
                </a:solidFill>
                <a:latin typeface="Arial"/>
                <a:cs typeface="Arial"/>
              </a:rPr>
              <a:t> </a:t>
            </a:r>
            <a:r>
              <a:rPr lang="en-US" sz="2800" kern="1200" dirty="0" err="1">
                <a:solidFill>
                  <a:schemeClr val="tx1"/>
                </a:solidFill>
                <a:latin typeface="Arial"/>
                <a:cs typeface="Arial"/>
              </a:rPr>
              <a:t>stringenti</a:t>
            </a:r>
            <a:r>
              <a:rPr lang="en-US" sz="2800" kern="1200" dirty="0">
                <a:solidFill>
                  <a:schemeClr val="tx1"/>
                </a:solidFill>
                <a:latin typeface="Arial"/>
                <a:cs typeface="Arial"/>
              </a:rPr>
              <a:t> </a:t>
            </a:r>
            <a:r>
              <a:rPr lang="en-US" sz="2800" kern="1200" dirty="0" err="1">
                <a:solidFill>
                  <a:schemeClr val="tx1"/>
                </a:solidFill>
                <a:latin typeface="Arial"/>
                <a:cs typeface="Arial"/>
              </a:rPr>
              <a:t>nel</a:t>
            </a:r>
            <a:r>
              <a:rPr lang="en-US" sz="2800" kern="1200" dirty="0">
                <a:solidFill>
                  <a:schemeClr val="tx1"/>
                </a:solidFill>
                <a:latin typeface="Arial"/>
                <a:cs typeface="Arial"/>
              </a:rPr>
              <a:t> </a:t>
            </a:r>
            <a:r>
              <a:rPr lang="en-US" sz="2800" kern="1200" dirty="0" err="1">
                <a:solidFill>
                  <a:schemeClr val="tx1"/>
                </a:solidFill>
                <a:latin typeface="Arial"/>
                <a:cs typeface="Arial"/>
              </a:rPr>
              <a:t>settore</a:t>
            </a:r>
            <a:r>
              <a:rPr lang="en-US" sz="2800" kern="1200" dirty="0">
                <a:solidFill>
                  <a:schemeClr val="tx1"/>
                </a:solidFill>
                <a:latin typeface="Arial"/>
                <a:cs typeface="Arial"/>
              </a:rPr>
              <a:t> </a:t>
            </a:r>
            <a:r>
              <a:rPr lang="en-US" sz="2800" kern="1200" dirty="0" err="1">
                <a:solidFill>
                  <a:schemeClr val="tx1"/>
                </a:solidFill>
                <a:latin typeface="Arial"/>
                <a:cs typeface="Arial"/>
              </a:rPr>
              <a:t>elettronico</a:t>
            </a:r>
            <a:r>
              <a:rPr lang="en-US" sz="2800" kern="1200" dirty="0">
                <a:solidFill>
                  <a:schemeClr val="tx1"/>
                </a:solidFill>
                <a:latin typeface="Arial"/>
                <a:cs typeface="Arial"/>
              </a:rPr>
              <a:t> e </a:t>
            </a:r>
            <a:r>
              <a:rPr lang="en-US" sz="2800" kern="1200" dirty="0" err="1">
                <a:solidFill>
                  <a:schemeClr val="tx1"/>
                </a:solidFill>
                <a:latin typeface="Arial"/>
                <a:cs typeface="Arial"/>
              </a:rPr>
              <a:t>dei</a:t>
            </a:r>
            <a:r>
              <a:rPr lang="en-US" sz="2800" kern="1200" dirty="0">
                <a:solidFill>
                  <a:schemeClr val="tx1"/>
                </a:solidFill>
                <a:latin typeface="Arial"/>
                <a:cs typeface="Arial"/>
              </a:rPr>
              <a:t> </a:t>
            </a:r>
            <a:r>
              <a:rPr lang="en-US" sz="2800" kern="1200" dirty="0" err="1">
                <a:solidFill>
                  <a:schemeClr val="tx1"/>
                </a:solidFill>
                <a:latin typeface="Arial"/>
                <a:cs typeface="Arial"/>
              </a:rPr>
              <a:t>semiconduttori</a:t>
            </a:r>
            <a:r>
              <a:rPr lang="en-US" sz="2800" kern="1200" dirty="0">
                <a:solidFill>
                  <a:schemeClr val="tx1"/>
                </a:solidFill>
                <a:latin typeface="Arial"/>
                <a:cs typeface="Arial"/>
              </a:rPr>
              <a:t>,  e` </a:t>
            </a:r>
            <a:r>
              <a:rPr lang="en-US" sz="2800" kern="1200" dirty="0" err="1">
                <a:solidFill>
                  <a:schemeClr val="tx1"/>
                </a:solidFill>
                <a:latin typeface="Arial"/>
                <a:cs typeface="Arial"/>
              </a:rPr>
              <a:t>quello</a:t>
            </a:r>
            <a:r>
              <a:rPr lang="en-US" sz="2800" kern="1200" dirty="0">
                <a:solidFill>
                  <a:schemeClr val="tx1"/>
                </a:solidFill>
                <a:latin typeface="Arial"/>
                <a:cs typeface="Arial"/>
              </a:rPr>
              <a:t> di </a:t>
            </a:r>
            <a:r>
              <a:rPr lang="en-US" sz="2800" b="1" kern="1200" dirty="0" err="1">
                <a:solidFill>
                  <a:schemeClr val="tx1"/>
                </a:solidFill>
                <a:latin typeface="Arial"/>
                <a:cs typeface="Arial"/>
              </a:rPr>
              <a:t>preservare</a:t>
            </a:r>
            <a:r>
              <a:rPr lang="en-US" sz="2800" b="1" kern="1200" dirty="0">
                <a:solidFill>
                  <a:schemeClr val="tx1"/>
                </a:solidFill>
                <a:latin typeface="Arial"/>
                <a:cs typeface="Arial"/>
              </a:rPr>
              <a:t> le </a:t>
            </a:r>
            <a:r>
              <a:rPr lang="en-US" sz="2800" b="1" kern="1200" dirty="0" err="1">
                <a:solidFill>
                  <a:schemeClr val="tx1"/>
                </a:solidFill>
                <a:latin typeface="Arial"/>
                <a:cs typeface="Arial"/>
              </a:rPr>
              <a:t>varie</a:t>
            </a:r>
            <a:r>
              <a:rPr lang="en-US" sz="2800" b="1" kern="1200" dirty="0">
                <a:solidFill>
                  <a:schemeClr val="tx1"/>
                </a:solidFill>
                <a:latin typeface="Arial"/>
                <a:cs typeface="Arial"/>
              </a:rPr>
              <a:t> </a:t>
            </a:r>
            <a:r>
              <a:rPr lang="en-US" sz="2800" b="1" kern="1200" dirty="0" err="1">
                <a:solidFill>
                  <a:schemeClr val="tx1"/>
                </a:solidFill>
                <a:latin typeface="Arial"/>
                <a:cs typeface="Arial"/>
              </a:rPr>
              <a:t>matrici</a:t>
            </a:r>
            <a:r>
              <a:rPr lang="en-US" sz="2800" b="1" kern="1200" dirty="0">
                <a:solidFill>
                  <a:schemeClr val="tx1"/>
                </a:solidFill>
                <a:latin typeface="Arial"/>
                <a:cs typeface="Arial"/>
              </a:rPr>
              <a:t> </a:t>
            </a:r>
            <a:r>
              <a:rPr lang="en-US" sz="2800" b="1" kern="1200" dirty="0" err="1">
                <a:solidFill>
                  <a:schemeClr val="tx1"/>
                </a:solidFill>
                <a:latin typeface="Arial"/>
                <a:cs typeface="Arial"/>
              </a:rPr>
              <a:t>ambientali</a:t>
            </a:r>
            <a:r>
              <a:rPr lang="en-US" sz="2800" b="1" kern="1200" dirty="0">
                <a:solidFill>
                  <a:schemeClr val="tx1"/>
                </a:solidFill>
                <a:latin typeface="Arial"/>
                <a:cs typeface="Arial"/>
              </a:rPr>
              <a:t>  </a:t>
            </a:r>
            <a:r>
              <a:rPr lang="en-US" sz="2800" kern="1200" dirty="0">
                <a:solidFill>
                  <a:schemeClr val="tx1"/>
                </a:solidFill>
                <a:latin typeface="Arial"/>
                <a:cs typeface="Arial"/>
              </a:rPr>
              <a:t>in </a:t>
            </a:r>
            <a:r>
              <a:rPr lang="en-US" sz="2800" kern="1200" dirty="0" err="1">
                <a:solidFill>
                  <a:schemeClr val="tx1"/>
                </a:solidFill>
                <a:latin typeface="Arial"/>
                <a:cs typeface="Arial"/>
              </a:rPr>
              <a:t>particolare</a:t>
            </a:r>
            <a:r>
              <a:rPr lang="en-US" sz="2800" kern="1200" dirty="0">
                <a:solidFill>
                  <a:schemeClr val="tx1"/>
                </a:solidFill>
                <a:latin typeface="Arial"/>
                <a:cs typeface="Arial"/>
              </a:rPr>
              <a:t> </a:t>
            </a:r>
            <a:r>
              <a:rPr lang="en-US" sz="2800" kern="1200" dirty="0" err="1">
                <a:solidFill>
                  <a:schemeClr val="tx1"/>
                </a:solidFill>
                <a:latin typeface="Arial"/>
                <a:cs typeface="Arial"/>
              </a:rPr>
              <a:t>l’aria</a:t>
            </a:r>
            <a:r>
              <a:rPr lang="en-US" sz="2800" kern="1200" dirty="0">
                <a:solidFill>
                  <a:schemeClr val="tx1"/>
                </a:solidFill>
                <a:latin typeface="Arial"/>
                <a:cs typeface="Arial"/>
              </a:rPr>
              <a:t>, le </a:t>
            </a:r>
            <a:r>
              <a:rPr lang="en-US" sz="2800" kern="1200" dirty="0" err="1">
                <a:solidFill>
                  <a:schemeClr val="tx1"/>
                </a:solidFill>
                <a:latin typeface="Arial"/>
                <a:cs typeface="Arial"/>
              </a:rPr>
              <a:t>acque</a:t>
            </a:r>
            <a:r>
              <a:rPr lang="en-US" sz="2800" kern="1200" dirty="0">
                <a:solidFill>
                  <a:schemeClr val="tx1"/>
                </a:solidFill>
                <a:latin typeface="Arial"/>
                <a:cs typeface="Arial"/>
              </a:rPr>
              <a:t>, </a:t>
            </a:r>
            <a:r>
              <a:rPr lang="en-US" sz="2800" kern="1200" dirty="0" err="1">
                <a:solidFill>
                  <a:schemeClr val="tx1"/>
                </a:solidFill>
                <a:latin typeface="Arial"/>
                <a:cs typeface="Arial"/>
              </a:rPr>
              <a:t>il</a:t>
            </a:r>
            <a:r>
              <a:rPr lang="en-US" sz="2800" kern="1200" dirty="0">
                <a:solidFill>
                  <a:schemeClr val="tx1"/>
                </a:solidFill>
                <a:latin typeface="Arial"/>
                <a:cs typeface="Arial"/>
              </a:rPr>
              <a:t> </a:t>
            </a:r>
            <a:r>
              <a:rPr lang="en-US" sz="2800" kern="1200" dirty="0" err="1">
                <a:solidFill>
                  <a:schemeClr val="tx1"/>
                </a:solidFill>
                <a:latin typeface="Arial"/>
                <a:cs typeface="Arial"/>
              </a:rPr>
              <a:t>suolo</a:t>
            </a:r>
            <a:r>
              <a:rPr lang="en-US" sz="2800" kern="1200" dirty="0">
                <a:solidFill>
                  <a:schemeClr val="tx1"/>
                </a:solidFill>
                <a:latin typeface="Arial"/>
                <a:cs typeface="Arial"/>
              </a:rPr>
              <a:t> e </a:t>
            </a:r>
            <a:r>
              <a:rPr lang="en-US" sz="2800" kern="1200" dirty="0" err="1">
                <a:solidFill>
                  <a:schemeClr val="tx1"/>
                </a:solidFill>
                <a:latin typeface="Arial"/>
                <a:cs typeface="Arial"/>
              </a:rPr>
              <a:t>sottosuolo</a:t>
            </a:r>
            <a:r>
              <a:rPr lang="en-US" sz="2800" kern="1200" dirty="0">
                <a:solidFill>
                  <a:schemeClr val="tx1"/>
                </a:solidFill>
                <a:latin typeface="Arial"/>
                <a:cs typeface="Arial"/>
              </a:rPr>
              <a:t>.</a:t>
            </a:r>
            <a:endParaRPr lang="en-US" sz="1800" kern="1200" dirty="0">
              <a:solidFill>
                <a:schemeClr val="tx1"/>
              </a:solidFill>
              <a:latin typeface="Arial"/>
              <a:cs typeface="Arial"/>
            </a:endParaRPr>
          </a:p>
        </p:txBody>
      </p:sp>
      <p:sp>
        <p:nvSpPr>
          <p:cNvPr id="17" name="Right Arrow 17">
            <a:extLst>
              <a:ext uri="{FF2B5EF4-FFF2-40B4-BE49-F238E27FC236}">
                <a16:creationId xmlns:a16="http://schemas.microsoft.com/office/drawing/2014/main" id="{214C7026-10F0-4F2D-A9A4-2091000E6C54}"/>
              </a:ext>
            </a:extLst>
          </p:cNvPr>
          <p:cNvSpPr/>
          <p:nvPr/>
        </p:nvSpPr>
        <p:spPr>
          <a:xfrm rot="5400000">
            <a:off x="10313335" y="6749263"/>
            <a:ext cx="914400" cy="367376"/>
          </a:xfrm>
          <a:prstGeom prst="rightArrow">
            <a:avLst/>
          </a:prstGeom>
          <a:solidFill>
            <a:srgbClr val="00FF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8528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43149" y="254864"/>
            <a:ext cx="9742938" cy="914400"/>
          </a:xfrm>
          <a:solidFill>
            <a:schemeClr val="bg1"/>
          </a:solidFill>
        </p:spPr>
        <p:txBody>
          <a:bodyPr/>
          <a:lstStyle/>
          <a:p>
            <a:r>
              <a:rPr lang="en-US" sz="2800" dirty="0"/>
              <a:t> </a:t>
            </a:r>
            <a:r>
              <a:rPr lang="en-US" sz="3200" dirty="0">
                <a:solidFill>
                  <a:schemeClr val="accent1"/>
                </a:solidFill>
              </a:rPr>
              <a:t>IL TMAH -</a:t>
            </a:r>
            <a:r>
              <a:rPr lang="en-US" sz="3200" dirty="0" err="1">
                <a:solidFill>
                  <a:schemeClr val="accent1"/>
                </a:solidFill>
              </a:rPr>
              <a:t>Tetrametilammonio</a:t>
            </a:r>
            <a:r>
              <a:rPr lang="en-US" sz="3200" dirty="0">
                <a:solidFill>
                  <a:schemeClr val="accent1"/>
                </a:solidFill>
              </a:rPr>
              <a:t> </a:t>
            </a:r>
            <a:r>
              <a:rPr lang="en-US" sz="3200" dirty="0" err="1">
                <a:solidFill>
                  <a:schemeClr val="accent1"/>
                </a:solidFill>
              </a:rPr>
              <a:t>idrossido</a:t>
            </a:r>
            <a:r>
              <a:rPr lang="en-US" sz="3200" dirty="0">
                <a:solidFill>
                  <a:schemeClr val="accent1"/>
                </a:solidFill>
              </a:rPr>
              <a:t> (1/2)</a:t>
            </a:r>
          </a:p>
        </p:txBody>
      </p:sp>
      <p:pic>
        <p:nvPicPr>
          <p:cNvPr id="1026" name="Picture 2" descr="TMAH.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2425" y="2313699"/>
            <a:ext cx="1685142" cy="128913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67409" y="1245942"/>
            <a:ext cx="10734261" cy="8217634"/>
          </a:xfrm>
          <a:prstGeom prst="rect">
            <a:avLst/>
          </a:prstGeom>
        </p:spPr>
        <p:txBody>
          <a:bodyPr wrap="square">
            <a:spAutoFit/>
          </a:bodyPr>
          <a:lstStyle/>
          <a:p>
            <a:pPr lvl="1" indent="0" algn="l" defTabSz="650230" rtl="0">
              <a:spcBef>
                <a:spcPct val="20000"/>
              </a:spcBef>
              <a:buClr>
                <a:schemeClr val="accent1"/>
              </a:buClr>
            </a:pPr>
            <a:endParaRPr lang="en-US" sz="2400" kern="1200" dirty="0">
              <a:solidFill>
                <a:schemeClr val="tx1"/>
              </a:solidFill>
              <a:latin typeface="Arial"/>
              <a:cs typeface="Arial"/>
            </a:endParaRPr>
          </a:p>
          <a:p>
            <a:pPr marL="243836" lvl="1" indent="-243836" algn="l" defTabSz="650230" rtl="0">
              <a:spcBef>
                <a:spcPct val="20000"/>
              </a:spcBef>
              <a:buClr>
                <a:schemeClr val="accent1"/>
              </a:buClr>
              <a:buFont typeface="Wingdings" charset="2"/>
              <a:buChar char=""/>
            </a:pPr>
            <a:r>
              <a:rPr lang="en-US" sz="2400" kern="1200" dirty="0">
                <a:solidFill>
                  <a:schemeClr val="tx1"/>
                </a:solidFill>
                <a:latin typeface="Arial"/>
                <a:cs typeface="Arial"/>
              </a:rPr>
              <a:t> Il TMAH e` un </a:t>
            </a:r>
            <a:r>
              <a:rPr lang="en-US" sz="2400" b="1" kern="1200" dirty="0">
                <a:solidFill>
                  <a:schemeClr val="tx1"/>
                </a:solidFill>
                <a:latin typeface="Arial"/>
                <a:cs typeface="Arial"/>
              </a:rPr>
              <a:t>sale di </a:t>
            </a:r>
            <a:r>
              <a:rPr lang="en-US" sz="2400" b="1" kern="1200" dirty="0" err="1">
                <a:solidFill>
                  <a:schemeClr val="tx1"/>
                </a:solidFill>
                <a:latin typeface="Arial"/>
                <a:cs typeface="Arial"/>
              </a:rPr>
              <a:t>ammonio</a:t>
            </a:r>
            <a:r>
              <a:rPr lang="en-US" sz="2400" b="1" kern="1200" dirty="0">
                <a:solidFill>
                  <a:schemeClr val="tx1"/>
                </a:solidFill>
                <a:latin typeface="Arial"/>
                <a:cs typeface="Arial"/>
              </a:rPr>
              <a:t> </a:t>
            </a:r>
            <a:r>
              <a:rPr lang="en-US" sz="2400" b="1" kern="1200" dirty="0" err="1">
                <a:solidFill>
                  <a:schemeClr val="tx1"/>
                </a:solidFill>
                <a:latin typeface="Arial"/>
                <a:cs typeface="Arial"/>
              </a:rPr>
              <a:t>quaternario</a:t>
            </a:r>
            <a:r>
              <a:rPr lang="en-US" sz="2400" b="1" kern="1200" dirty="0">
                <a:solidFill>
                  <a:schemeClr val="tx1"/>
                </a:solidFill>
                <a:latin typeface="Arial"/>
                <a:cs typeface="Arial"/>
              </a:rPr>
              <a:t> </a:t>
            </a:r>
            <a:r>
              <a:rPr lang="en-US" sz="2400" kern="1200" dirty="0">
                <a:solidFill>
                  <a:schemeClr val="tx1"/>
                </a:solidFill>
                <a:latin typeface="Arial"/>
                <a:cs typeface="Arial"/>
              </a:rPr>
              <a:t>con  formula </a:t>
            </a:r>
            <a:r>
              <a:rPr lang="en-US" sz="2400" kern="1200" dirty="0" err="1">
                <a:solidFill>
                  <a:schemeClr val="tx1"/>
                </a:solidFill>
                <a:latin typeface="Arial"/>
                <a:cs typeface="Arial"/>
              </a:rPr>
              <a:t>molecolare</a:t>
            </a:r>
            <a:r>
              <a:rPr lang="en-US" sz="2400" kern="1200" dirty="0">
                <a:solidFill>
                  <a:schemeClr val="tx1"/>
                </a:solidFill>
                <a:latin typeface="Arial"/>
                <a:cs typeface="Arial"/>
              </a:rPr>
              <a:t>:    </a:t>
            </a:r>
          </a:p>
          <a:p>
            <a:pPr algn="l"/>
            <a:r>
              <a:rPr lang="en-US" sz="2400" kern="1200" dirty="0">
                <a:solidFill>
                  <a:schemeClr val="tx1"/>
                </a:solidFill>
                <a:latin typeface="Arial"/>
                <a:cs typeface="Arial"/>
              </a:rPr>
              <a:t>    N(CH3)4+ OH− Il TMAH ha </a:t>
            </a:r>
            <a:r>
              <a:rPr lang="en-US" sz="2400" kern="1200" dirty="0" err="1">
                <a:solidFill>
                  <a:schemeClr val="tx1"/>
                </a:solidFill>
                <a:latin typeface="Arial"/>
                <a:cs typeface="Arial"/>
              </a:rPr>
              <a:t>numerose</a:t>
            </a:r>
            <a:r>
              <a:rPr lang="en-US" sz="2400" kern="1200" dirty="0">
                <a:solidFill>
                  <a:schemeClr val="tx1"/>
                </a:solidFill>
                <a:latin typeface="Arial"/>
                <a:cs typeface="Arial"/>
              </a:rPr>
              <a:t>  e </a:t>
            </a:r>
            <a:r>
              <a:rPr lang="en-US" sz="2400" kern="1200" dirty="0" err="1">
                <a:solidFill>
                  <a:schemeClr val="tx1"/>
                </a:solidFill>
                <a:latin typeface="Arial"/>
                <a:cs typeface="Arial"/>
              </a:rPr>
              <a:t>svariate</a:t>
            </a:r>
            <a:r>
              <a:rPr lang="en-US" sz="2400" kern="1200" dirty="0">
                <a:solidFill>
                  <a:schemeClr val="tx1"/>
                </a:solidFill>
                <a:latin typeface="Arial"/>
                <a:cs typeface="Arial"/>
              </a:rPr>
              <a:t> </a:t>
            </a:r>
            <a:r>
              <a:rPr lang="en-US" sz="2400" kern="1200" dirty="0" err="1">
                <a:solidFill>
                  <a:schemeClr val="tx1"/>
                </a:solidFill>
                <a:latin typeface="Arial"/>
                <a:cs typeface="Arial"/>
              </a:rPr>
              <a:t>applicazioni</a:t>
            </a:r>
            <a:r>
              <a:rPr lang="en-US" sz="2400" kern="1200" dirty="0">
                <a:solidFill>
                  <a:schemeClr val="tx1"/>
                </a:solidFill>
                <a:latin typeface="Arial"/>
                <a:cs typeface="Arial"/>
              </a:rPr>
              <a:t>  in</a:t>
            </a:r>
          </a:p>
          <a:p>
            <a:pPr algn="l"/>
            <a:r>
              <a:rPr lang="en-US" sz="2400" kern="1200" dirty="0">
                <a:solidFill>
                  <a:schemeClr val="tx1"/>
                </a:solidFill>
                <a:latin typeface="Arial"/>
                <a:cs typeface="Arial"/>
              </a:rPr>
              <a:t>    </a:t>
            </a:r>
            <a:r>
              <a:rPr lang="en-US" sz="2400" kern="1200" dirty="0" err="1">
                <a:solidFill>
                  <a:schemeClr val="tx1"/>
                </a:solidFill>
                <a:latin typeface="Arial"/>
                <a:cs typeface="Arial"/>
              </a:rPr>
              <a:t>ambito</a:t>
            </a:r>
            <a:r>
              <a:rPr lang="en-US" sz="2400" kern="1200" dirty="0">
                <a:solidFill>
                  <a:schemeClr val="tx1"/>
                </a:solidFill>
                <a:latin typeface="Arial"/>
                <a:cs typeface="Arial"/>
              </a:rPr>
              <a:t> </a:t>
            </a:r>
            <a:r>
              <a:rPr lang="en-US" sz="2400" kern="1200" dirty="0" err="1">
                <a:solidFill>
                  <a:schemeClr val="tx1"/>
                </a:solidFill>
                <a:latin typeface="Arial"/>
                <a:cs typeface="Arial"/>
              </a:rPr>
              <a:t>industriale</a:t>
            </a:r>
            <a:r>
              <a:rPr lang="en-US" sz="2400" kern="1200" dirty="0">
                <a:solidFill>
                  <a:schemeClr val="tx1"/>
                </a:solidFill>
                <a:latin typeface="Arial"/>
                <a:cs typeface="Arial"/>
              </a:rPr>
              <a:t> e di </a:t>
            </a:r>
            <a:r>
              <a:rPr lang="en-US" sz="2400" kern="1200" dirty="0" err="1">
                <a:solidFill>
                  <a:schemeClr val="tx1"/>
                </a:solidFill>
                <a:latin typeface="Arial"/>
                <a:cs typeface="Arial"/>
              </a:rPr>
              <a:t>ricerca</a:t>
            </a:r>
            <a:r>
              <a:rPr lang="en-US" sz="2400" kern="1200" dirty="0">
                <a:solidFill>
                  <a:schemeClr val="tx1"/>
                </a:solidFill>
                <a:latin typeface="Arial"/>
                <a:cs typeface="Arial"/>
              </a:rPr>
              <a:t>.    Il TMAH e` </a:t>
            </a:r>
            <a:r>
              <a:rPr lang="en-US" sz="2400" kern="1200" dirty="0" err="1">
                <a:solidFill>
                  <a:schemeClr val="tx1"/>
                </a:solidFill>
                <a:latin typeface="Arial"/>
                <a:cs typeface="Arial"/>
              </a:rPr>
              <a:t>spesso</a:t>
            </a:r>
            <a:r>
              <a:rPr lang="en-US" sz="2400" kern="1200" dirty="0">
                <a:solidFill>
                  <a:schemeClr val="tx1"/>
                </a:solidFill>
                <a:latin typeface="Arial"/>
                <a:cs typeface="Arial"/>
              </a:rPr>
              <a:t> </a:t>
            </a:r>
            <a:r>
              <a:rPr lang="en-US" sz="2400" kern="1200" dirty="0" err="1">
                <a:solidFill>
                  <a:schemeClr val="tx1"/>
                </a:solidFill>
                <a:latin typeface="Arial"/>
                <a:cs typeface="Arial"/>
              </a:rPr>
              <a:t>disponibile</a:t>
            </a:r>
            <a:r>
              <a:rPr lang="en-US" sz="2400" kern="1200" dirty="0">
                <a:solidFill>
                  <a:schemeClr val="tx1"/>
                </a:solidFill>
                <a:latin typeface="Arial"/>
                <a:cs typeface="Arial"/>
              </a:rPr>
              <a:t> in </a:t>
            </a:r>
          </a:p>
          <a:p>
            <a:pPr algn="l"/>
            <a:r>
              <a:rPr lang="en-US" sz="2400" kern="1200" dirty="0">
                <a:solidFill>
                  <a:schemeClr val="tx1"/>
                </a:solidFill>
                <a:latin typeface="Arial"/>
                <a:cs typeface="Arial"/>
              </a:rPr>
              <a:t>    </a:t>
            </a:r>
            <a:r>
              <a:rPr lang="en-US" sz="2400" kern="1200" dirty="0" err="1">
                <a:solidFill>
                  <a:schemeClr val="tx1"/>
                </a:solidFill>
                <a:latin typeface="Arial"/>
                <a:cs typeface="Arial"/>
              </a:rPr>
              <a:t>soluzione</a:t>
            </a:r>
            <a:r>
              <a:rPr lang="en-US" sz="2400" kern="1200" dirty="0">
                <a:solidFill>
                  <a:schemeClr val="tx1"/>
                </a:solidFill>
                <a:latin typeface="Arial"/>
                <a:cs typeface="Arial"/>
              </a:rPr>
              <a:t> </a:t>
            </a:r>
            <a:r>
              <a:rPr lang="en-US" sz="2400" kern="1200" dirty="0" err="1">
                <a:solidFill>
                  <a:schemeClr val="tx1"/>
                </a:solidFill>
                <a:latin typeface="Arial"/>
                <a:cs typeface="Arial"/>
              </a:rPr>
              <a:t>acquosa</a:t>
            </a:r>
            <a:r>
              <a:rPr lang="en-US" sz="2400" kern="1200" dirty="0">
                <a:solidFill>
                  <a:schemeClr val="tx1"/>
                </a:solidFill>
                <a:latin typeface="Arial"/>
                <a:cs typeface="Arial"/>
              </a:rPr>
              <a:t>, in </a:t>
            </a:r>
            <a:r>
              <a:rPr lang="en-US" sz="2400" kern="1200" dirty="0" err="1">
                <a:solidFill>
                  <a:schemeClr val="tx1"/>
                </a:solidFill>
                <a:latin typeface="Arial"/>
                <a:cs typeface="Arial"/>
              </a:rPr>
              <a:t>concentrazioni</a:t>
            </a:r>
            <a:r>
              <a:rPr lang="en-US" sz="2400" kern="1200" dirty="0">
                <a:solidFill>
                  <a:schemeClr val="tx1"/>
                </a:solidFill>
                <a:latin typeface="Arial"/>
                <a:cs typeface="Arial"/>
              </a:rPr>
              <a:t> </a:t>
            </a:r>
            <a:r>
              <a:rPr lang="en-US" sz="2400" kern="1200" dirty="0" err="1">
                <a:solidFill>
                  <a:schemeClr val="tx1"/>
                </a:solidFill>
                <a:latin typeface="Arial"/>
                <a:cs typeface="Arial"/>
              </a:rPr>
              <a:t>comprese</a:t>
            </a:r>
            <a:r>
              <a:rPr lang="en-US" sz="2400" kern="1200" dirty="0">
                <a:solidFill>
                  <a:schemeClr val="tx1"/>
                </a:solidFill>
                <a:latin typeface="Arial"/>
                <a:cs typeface="Arial"/>
              </a:rPr>
              <a:t> </a:t>
            </a:r>
            <a:r>
              <a:rPr lang="en-US" sz="2400" kern="1200" dirty="0" err="1">
                <a:solidFill>
                  <a:schemeClr val="tx1"/>
                </a:solidFill>
                <a:latin typeface="Arial"/>
                <a:cs typeface="Arial"/>
              </a:rPr>
              <a:t>tra</a:t>
            </a:r>
            <a:r>
              <a:rPr lang="en-US" sz="2400" kern="1200" dirty="0">
                <a:solidFill>
                  <a:schemeClr val="tx1"/>
                </a:solidFill>
                <a:latin typeface="Arial"/>
                <a:cs typeface="Arial"/>
              </a:rPr>
              <a:t> </a:t>
            </a:r>
            <a:r>
              <a:rPr lang="en-US" sz="2400" kern="1200" dirty="0" err="1">
                <a:solidFill>
                  <a:schemeClr val="tx1"/>
                </a:solidFill>
                <a:latin typeface="Arial"/>
                <a:cs typeface="Arial"/>
              </a:rPr>
              <a:t>il</a:t>
            </a:r>
            <a:r>
              <a:rPr lang="en-US" sz="2400" kern="1200" dirty="0">
                <a:solidFill>
                  <a:schemeClr val="tx1"/>
                </a:solidFill>
                <a:latin typeface="Arial"/>
                <a:cs typeface="Arial"/>
              </a:rPr>
              <a:t> 2 </a:t>
            </a:r>
            <a:r>
              <a:rPr lang="en-US" sz="2400" kern="1200" dirty="0" err="1">
                <a:solidFill>
                  <a:schemeClr val="tx1"/>
                </a:solidFill>
                <a:latin typeface="Arial"/>
                <a:cs typeface="Arial"/>
              </a:rPr>
              <a:t>ed</a:t>
            </a:r>
            <a:r>
              <a:rPr lang="en-US" sz="2400" kern="1200" dirty="0">
                <a:solidFill>
                  <a:schemeClr val="tx1"/>
                </a:solidFill>
                <a:latin typeface="Arial"/>
                <a:cs typeface="Arial"/>
              </a:rPr>
              <a:t> </a:t>
            </a:r>
            <a:r>
              <a:rPr lang="en-US" sz="2400" kern="1200" dirty="0" err="1">
                <a:solidFill>
                  <a:schemeClr val="tx1"/>
                </a:solidFill>
                <a:latin typeface="Arial"/>
                <a:cs typeface="Arial"/>
              </a:rPr>
              <a:t>il</a:t>
            </a:r>
            <a:r>
              <a:rPr lang="en-US" sz="2400" kern="1200" dirty="0">
                <a:solidFill>
                  <a:schemeClr val="tx1"/>
                </a:solidFill>
                <a:latin typeface="Arial"/>
                <a:cs typeface="Arial"/>
              </a:rPr>
              <a:t> 25%.</a:t>
            </a:r>
          </a:p>
          <a:p>
            <a:pPr algn="l"/>
            <a:r>
              <a:rPr lang="en-US" sz="2400" kern="1200" dirty="0">
                <a:solidFill>
                  <a:schemeClr val="tx1"/>
                </a:solidFill>
                <a:latin typeface="Arial"/>
                <a:cs typeface="Arial"/>
              </a:rPr>
              <a:t>   </a:t>
            </a:r>
            <a:r>
              <a:rPr lang="en-US" sz="2400" kern="1200" dirty="0" err="1">
                <a:solidFill>
                  <a:schemeClr val="tx1"/>
                </a:solidFill>
                <a:latin typeface="Arial"/>
                <a:cs typeface="Arial"/>
              </a:rPr>
              <a:t>Tali</a:t>
            </a:r>
            <a:r>
              <a:rPr lang="en-US" sz="2400" kern="1200" dirty="0">
                <a:solidFill>
                  <a:schemeClr val="tx1"/>
                </a:solidFill>
                <a:latin typeface="Arial"/>
                <a:cs typeface="Arial"/>
              </a:rPr>
              <a:t> </a:t>
            </a:r>
            <a:r>
              <a:rPr lang="en-US" sz="2400" kern="1200" dirty="0" err="1">
                <a:solidFill>
                  <a:schemeClr val="tx1"/>
                </a:solidFill>
                <a:latin typeface="Arial"/>
                <a:cs typeface="Arial"/>
              </a:rPr>
              <a:t>soluzioni</a:t>
            </a:r>
            <a:r>
              <a:rPr lang="en-US" sz="2400" kern="1200" dirty="0">
                <a:solidFill>
                  <a:schemeClr val="tx1"/>
                </a:solidFill>
                <a:latin typeface="Arial"/>
                <a:cs typeface="Arial"/>
              </a:rPr>
              <a:t> </a:t>
            </a:r>
            <a:r>
              <a:rPr lang="en-US" sz="2400" kern="1200" dirty="0" err="1">
                <a:solidFill>
                  <a:schemeClr val="tx1"/>
                </a:solidFill>
                <a:latin typeface="Arial"/>
                <a:cs typeface="Arial"/>
              </a:rPr>
              <a:t>sono</a:t>
            </a:r>
            <a:r>
              <a:rPr lang="en-US" sz="2400" kern="1200" dirty="0">
                <a:solidFill>
                  <a:schemeClr val="tx1"/>
                </a:solidFill>
                <a:latin typeface="Arial"/>
                <a:cs typeface="Arial"/>
              </a:rPr>
              <a:t> </a:t>
            </a:r>
            <a:r>
              <a:rPr lang="en-US" sz="2400" kern="1200" dirty="0" err="1">
                <a:solidFill>
                  <a:schemeClr val="tx1"/>
                </a:solidFill>
                <a:latin typeface="Arial"/>
                <a:cs typeface="Arial"/>
              </a:rPr>
              <a:t>identificate</a:t>
            </a:r>
            <a:r>
              <a:rPr lang="en-US" sz="2400" kern="1200" dirty="0">
                <a:solidFill>
                  <a:schemeClr val="tx1"/>
                </a:solidFill>
                <a:latin typeface="Arial"/>
                <a:cs typeface="Arial"/>
              </a:rPr>
              <a:t> dal </a:t>
            </a:r>
            <a:r>
              <a:rPr lang="en-US" sz="2400" b="1" kern="1200" dirty="0">
                <a:solidFill>
                  <a:schemeClr val="tx1"/>
                </a:solidFill>
                <a:latin typeface="Arial"/>
                <a:cs typeface="Arial"/>
              </a:rPr>
              <a:t>CAS# 75-59-2</a:t>
            </a:r>
            <a:r>
              <a:rPr lang="en-US" sz="2400" kern="1200" dirty="0">
                <a:solidFill>
                  <a:schemeClr val="tx1"/>
                </a:solidFill>
                <a:latin typeface="Arial"/>
                <a:cs typeface="Arial"/>
              </a:rPr>
              <a:t>.</a:t>
            </a:r>
          </a:p>
          <a:p>
            <a:pPr marL="243836" lvl="1" indent="-243836" algn="l" rtl="0">
              <a:spcBef>
                <a:spcPct val="20000"/>
              </a:spcBef>
              <a:buClr>
                <a:schemeClr val="accent1"/>
              </a:buClr>
              <a:buFont typeface="Wingdings" charset="2"/>
              <a:buChar char=""/>
            </a:pPr>
            <a:r>
              <a:rPr lang="en-US" sz="2400" kern="1200" dirty="0">
                <a:solidFill>
                  <a:schemeClr val="tx1"/>
                </a:solidFill>
                <a:latin typeface="Arial"/>
                <a:cs typeface="Arial"/>
              </a:rPr>
              <a:t> La </a:t>
            </a:r>
            <a:r>
              <a:rPr lang="en-US" sz="2400" kern="1200" dirty="0" err="1">
                <a:solidFill>
                  <a:schemeClr val="tx1"/>
                </a:solidFill>
                <a:latin typeface="Arial"/>
                <a:cs typeface="Arial"/>
              </a:rPr>
              <a:t>produzione</a:t>
            </a:r>
            <a:r>
              <a:rPr lang="en-US" sz="2400" kern="1200" dirty="0">
                <a:solidFill>
                  <a:schemeClr val="tx1"/>
                </a:solidFill>
                <a:latin typeface="Arial"/>
                <a:cs typeface="Arial"/>
              </a:rPr>
              <a:t> </a:t>
            </a:r>
            <a:r>
              <a:rPr lang="en-US" sz="2400" kern="1200" dirty="0" err="1">
                <a:solidFill>
                  <a:schemeClr val="tx1"/>
                </a:solidFill>
                <a:latin typeface="Arial"/>
                <a:cs typeface="Arial"/>
              </a:rPr>
              <a:t>mondiale</a:t>
            </a:r>
            <a:r>
              <a:rPr lang="en-US" sz="2400" kern="1200" dirty="0">
                <a:solidFill>
                  <a:schemeClr val="tx1"/>
                </a:solidFill>
                <a:latin typeface="Arial"/>
                <a:cs typeface="Arial"/>
              </a:rPr>
              <a:t> del TMAH come </a:t>
            </a:r>
            <a:r>
              <a:rPr lang="en-US" sz="2400" kern="1200" dirty="0" err="1">
                <a:solidFill>
                  <a:schemeClr val="tx1"/>
                </a:solidFill>
                <a:latin typeface="Arial"/>
                <a:cs typeface="Arial"/>
              </a:rPr>
              <a:t>sostanza</a:t>
            </a:r>
            <a:r>
              <a:rPr lang="en-US" sz="2400" kern="1200" dirty="0">
                <a:solidFill>
                  <a:schemeClr val="tx1"/>
                </a:solidFill>
                <a:latin typeface="Arial"/>
                <a:cs typeface="Arial"/>
              </a:rPr>
              <a:t> </a:t>
            </a:r>
            <a:r>
              <a:rPr lang="en-US" sz="2400" kern="1200" dirty="0" err="1">
                <a:solidFill>
                  <a:schemeClr val="tx1"/>
                </a:solidFill>
                <a:latin typeface="Arial"/>
                <a:cs typeface="Arial"/>
              </a:rPr>
              <a:t>pura</a:t>
            </a:r>
            <a:r>
              <a:rPr lang="en-US" sz="2400" kern="1200" dirty="0">
                <a:solidFill>
                  <a:schemeClr val="tx1"/>
                </a:solidFill>
                <a:latin typeface="Arial"/>
                <a:cs typeface="Arial"/>
              </a:rPr>
              <a:t> e` </a:t>
            </a:r>
            <a:r>
              <a:rPr lang="en-US" sz="2400" kern="1200" dirty="0" err="1">
                <a:solidFill>
                  <a:schemeClr val="tx1"/>
                </a:solidFill>
                <a:latin typeface="Arial"/>
                <a:cs typeface="Arial"/>
              </a:rPr>
              <a:t>aumentata</a:t>
            </a:r>
            <a:r>
              <a:rPr lang="en-US" sz="2400" kern="1200" dirty="0">
                <a:solidFill>
                  <a:schemeClr val="tx1"/>
                </a:solidFill>
                <a:latin typeface="Arial"/>
                <a:cs typeface="Arial"/>
              </a:rPr>
              <a:t> da190386 ton. </a:t>
            </a:r>
            <a:r>
              <a:rPr lang="en-US" sz="2400" kern="1200" dirty="0" err="1">
                <a:solidFill>
                  <a:schemeClr val="tx1"/>
                </a:solidFill>
                <a:latin typeface="Arial"/>
                <a:cs typeface="Arial"/>
              </a:rPr>
              <a:t>nel</a:t>
            </a:r>
            <a:r>
              <a:rPr lang="en-US" sz="2400" kern="1200" dirty="0">
                <a:solidFill>
                  <a:schemeClr val="tx1"/>
                </a:solidFill>
                <a:latin typeface="Arial"/>
                <a:cs typeface="Arial"/>
              </a:rPr>
              <a:t> 2014 a 252089 ton. </a:t>
            </a:r>
            <a:r>
              <a:rPr lang="en-US" sz="2400" kern="1200" dirty="0" err="1">
                <a:solidFill>
                  <a:schemeClr val="tx1"/>
                </a:solidFill>
                <a:latin typeface="Arial"/>
                <a:cs typeface="Arial"/>
              </a:rPr>
              <a:t>nel</a:t>
            </a:r>
            <a:r>
              <a:rPr lang="en-US" sz="2400" kern="1200" dirty="0">
                <a:solidFill>
                  <a:schemeClr val="tx1"/>
                </a:solidFill>
                <a:latin typeface="Arial"/>
                <a:cs typeface="Arial"/>
              </a:rPr>
              <a:t>  2018 . </a:t>
            </a:r>
            <a:r>
              <a:rPr lang="en-US" sz="2400" kern="1200" dirty="0" err="1">
                <a:solidFill>
                  <a:schemeClr val="tx1"/>
                </a:solidFill>
                <a:latin typeface="Arial"/>
                <a:cs typeface="Arial"/>
              </a:rPr>
              <a:t>Inoltre</a:t>
            </a:r>
            <a:r>
              <a:rPr lang="en-US" sz="2400" kern="1200" dirty="0">
                <a:solidFill>
                  <a:schemeClr val="tx1"/>
                </a:solidFill>
                <a:latin typeface="Arial"/>
                <a:cs typeface="Arial"/>
              </a:rPr>
              <a:t> </a:t>
            </a:r>
            <a:r>
              <a:rPr lang="en-US" sz="2400" kern="1200" dirty="0" err="1">
                <a:solidFill>
                  <a:schemeClr val="tx1"/>
                </a:solidFill>
                <a:latin typeface="Arial"/>
                <a:cs typeface="Arial"/>
              </a:rPr>
              <a:t>il</a:t>
            </a:r>
            <a:r>
              <a:rPr lang="en-US" sz="2400" kern="1200" dirty="0">
                <a:solidFill>
                  <a:schemeClr val="tx1"/>
                </a:solidFill>
                <a:latin typeface="Arial"/>
                <a:cs typeface="Arial"/>
              </a:rPr>
              <a:t> </a:t>
            </a:r>
            <a:r>
              <a:rPr lang="en-US" sz="2400" u="sng" kern="1200" dirty="0" err="1">
                <a:solidFill>
                  <a:schemeClr val="tx1"/>
                </a:solidFill>
                <a:latin typeface="Arial"/>
                <a:cs typeface="Arial"/>
              </a:rPr>
              <a:t>tasso</a:t>
            </a:r>
            <a:r>
              <a:rPr lang="en-US" sz="2400" u="sng" kern="1200" dirty="0">
                <a:solidFill>
                  <a:schemeClr val="tx1"/>
                </a:solidFill>
                <a:latin typeface="Arial"/>
                <a:cs typeface="Arial"/>
              </a:rPr>
              <a:t> di </a:t>
            </a:r>
            <a:r>
              <a:rPr lang="en-US" sz="2400" u="sng" kern="1200" dirty="0" err="1">
                <a:solidFill>
                  <a:schemeClr val="tx1"/>
                </a:solidFill>
                <a:latin typeface="Arial"/>
                <a:cs typeface="Arial"/>
              </a:rPr>
              <a:t>crescita</a:t>
            </a:r>
            <a:r>
              <a:rPr lang="en-US" sz="2400" u="sng" kern="1200" dirty="0">
                <a:solidFill>
                  <a:schemeClr val="tx1"/>
                </a:solidFill>
                <a:latin typeface="Arial"/>
                <a:cs typeface="Arial"/>
              </a:rPr>
              <a:t> </a:t>
            </a:r>
            <a:r>
              <a:rPr lang="en-US" sz="2400" u="sng" kern="1200" dirty="0" err="1">
                <a:solidFill>
                  <a:schemeClr val="tx1"/>
                </a:solidFill>
                <a:latin typeface="Arial"/>
                <a:cs typeface="Arial"/>
              </a:rPr>
              <a:t>annuale</a:t>
            </a:r>
            <a:r>
              <a:rPr lang="en-US" sz="2400" u="sng" kern="1200" dirty="0">
                <a:solidFill>
                  <a:schemeClr val="tx1"/>
                </a:solidFill>
                <a:latin typeface="Arial"/>
                <a:cs typeface="Arial"/>
              </a:rPr>
              <a:t> di </a:t>
            </a:r>
            <a:r>
              <a:rPr lang="en-US" sz="2400" u="sng" kern="1200" dirty="0" err="1">
                <a:solidFill>
                  <a:schemeClr val="tx1"/>
                </a:solidFill>
                <a:latin typeface="Arial"/>
                <a:cs typeface="Arial"/>
              </a:rPr>
              <a:t>mercato</a:t>
            </a:r>
            <a:r>
              <a:rPr lang="en-US" sz="2400" kern="1200" dirty="0">
                <a:solidFill>
                  <a:schemeClr val="tx1"/>
                </a:solidFill>
                <a:latin typeface="Arial"/>
                <a:cs typeface="Arial"/>
              </a:rPr>
              <a:t> di </a:t>
            </a:r>
            <a:r>
              <a:rPr lang="en-US" sz="2400" kern="1200" dirty="0" err="1">
                <a:solidFill>
                  <a:schemeClr val="tx1"/>
                </a:solidFill>
                <a:latin typeface="Arial"/>
                <a:cs typeface="Arial"/>
              </a:rPr>
              <a:t>questa</a:t>
            </a:r>
            <a:r>
              <a:rPr lang="en-US" sz="2400" kern="1200" dirty="0">
                <a:solidFill>
                  <a:schemeClr val="tx1"/>
                </a:solidFill>
                <a:latin typeface="Arial"/>
                <a:cs typeface="Arial"/>
              </a:rPr>
              <a:t> </a:t>
            </a:r>
            <a:r>
              <a:rPr lang="en-US" sz="2400" kern="1200" dirty="0" err="1">
                <a:solidFill>
                  <a:schemeClr val="tx1"/>
                </a:solidFill>
                <a:latin typeface="Arial"/>
                <a:cs typeface="Arial"/>
              </a:rPr>
              <a:t>sostanza</a:t>
            </a:r>
            <a:r>
              <a:rPr lang="en-US" sz="2400" kern="1200" dirty="0">
                <a:solidFill>
                  <a:schemeClr val="tx1"/>
                </a:solidFill>
                <a:latin typeface="Arial"/>
                <a:cs typeface="Arial"/>
              </a:rPr>
              <a:t> e` </a:t>
            </a:r>
            <a:r>
              <a:rPr lang="en-US" sz="2400" kern="1200" dirty="0" err="1">
                <a:solidFill>
                  <a:schemeClr val="tx1"/>
                </a:solidFill>
                <a:latin typeface="Arial"/>
                <a:cs typeface="Arial"/>
              </a:rPr>
              <a:t>previsto</a:t>
            </a:r>
            <a:r>
              <a:rPr lang="en-US" sz="2400" kern="1200" dirty="0">
                <a:solidFill>
                  <a:schemeClr val="tx1"/>
                </a:solidFill>
                <a:latin typeface="Arial"/>
                <a:cs typeface="Arial"/>
              </a:rPr>
              <a:t> al 3.2 % con un </a:t>
            </a:r>
            <a:r>
              <a:rPr lang="en-US" sz="2400" kern="1200" dirty="0" err="1">
                <a:solidFill>
                  <a:schemeClr val="tx1"/>
                </a:solidFill>
                <a:latin typeface="Arial"/>
                <a:cs typeface="Arial"/>
              </a:rPr>
              <a:t>aumento</a:t>
            </a:r>
            <a:r>
              <a:rPr lang="en-US" sz="2400" kern="1200" dirty="0">
                <a:solidFill>
                  <a:schemeClr val="tx1"/>
                </a:solidFill>
                <a:latin typeface="Arial"/>
                <a:cs typeface="Arial"/>
              </a:rPr>
              <a:t> </a:t>
            </a:r>
            <a:r>
              <a:rPr lang="en-US" sz="2400" kern="1200" dirty="0" err="1">
                <a:solidFill>
                  <a:schemeClr val="tx1"/>
                </a:solidFill>
                <a:latin typeface="Arial"/>
                <a:cs typeface="Arial"/>
              </a:rPr>
              <a:t>nel</a:t>
            </a:r>
            <a:r>
              <a:rPr lang="en-US" sz="2400" kern="1200" dirty="0">
                <a:solidFill>
                  <a:schemeClr val="tx1"/>
                </a:solidFill>
                <a:latin typeface="Arial"/>
                <a:cs typeface="Arial"/>
              </a:rPr>
              <a:t> </a:t>
            </a:r>
            <a:r>
              <a:rPr lang="en-US" sz="2400" kern="1200" dirty="0" err="1">
                <a:solidFill>
                  <a:schemeClr val="tx1"/>
                </a:solidFill>
                <a:latin typeface="Arial"/>
                <a:cs typeface="Arial"/>
              </a:rPr>
              <a:t>periodo</a:t>
            </a:r>
            <a:r>
              <a:rPr lang="en-US" sz="2400" kern="1200" dirty="0">
                <a:solidFill>
                  <a:schemeClr val="tx1"/>
                </a:solidFill>
                <a:latin typeface="Arial"/>
                <a:cs typeface="Arial"/>
              </a:rPr>
              <a:t> 2018-2025 </a:t>
            </a:r>
            <a:r>
              <a:rPr lang="en-US" sz="2400" kern="1200" dirty="0" err="1">
                <a:solidFill>
                  <a:schemeClr val="tx1"/>
                </a:solidFill>
                <a:latin typeface="Arial"/>
                <a:cs typeface="Arial"/>
              </a:rPr>
              <a:t>su</a:t>
            </a:r>
            <a:r>
              <a:rPr lang="en-US" sz="2400" kern="1200" dirty="0">
                <a:solidFill>
                  <a:schemeClr val="tx1"/>
                </a:solidFill>
                <a:latin typeface="Arial"/>
                <a:cs typeface="Arial"/>
              </a:rPr>
              <a:t> una base di </a:t>
            </a:r>
            <a:r>
              <a:rPr lang="en-US" sz="2400" kern="1200" dirty="0" err="1">
                <a:solidFill>
                  <a:schemeClr val="tx1"/>
                </a:solidFill>
                <a:latin typeface="Arial"/>
                <a:cs typeface="Arial"/>
              </a:rPr>
              <a:t>partenza</a:t>
            </a:r>
            <a:r>
              <a:rPr lang="en-US" sz="2400" kern="1200" dirty="0">
                <a:solidFill>
                  <a:schemeClr val="tx1"/>
                </a:solidFill>
                <a:latin typeface="Arial"/>
                <a:cs typeface="Arial"/>
              </a:rPr>
              <a:t> </a:t>
            </a:r>
            <a:r>
              <a:rPr lang="en-US" sz="2400" kern="1200" dirty="0" err="1">
                <a:solidFill>
                  <a:schemeClr val="tx1"/>
                </a:solidFill>
                <a:latin typeface="Arial"/>
                <a:cs typeface="Arial"/>
              </a:rPr>
              <a:t>economica</a:t>
            </a:r>
            <a:r>
              <a:rPr lang="en-US" sz="2400" kern="1200" dirty="0">
                <a:solidFill>
                  <a:schemeClr val="tx1"/>
                </a:solidFill>
                <a:latin typeface="Arial"/>
                <a:cs typeface="Arial"/>
              </a:rPr>
              <a:t> di 950 </a:t>
            </a:r>
            <a:r>
              <a:rPr lang="en-US" sz="2400" kern="1200" dirty="0" err="1">
                <a:solidFill>
                  <a:schemeClr val="tx1"/>
                </a:solidFill>
                <a:latin typeface="Arial"/>
                <a:cs typeface="Arial"/>
              </a:rPr>
              <a:t>milioni</a:t>
            </a:r>
            <a:r>
              <a:rPr lang="en-US" sz="2400" kern="1200" dirty="0">
                <a:solidFill>
                  <a:schemeClr val="tx1"/>
                </a:solidFill>
                <a:latin typeface="Arial"/>
                <a:cs typeface="Arial"/>
              </a:rPr>
              <a:t> di </a:t>
            </a:r>
            <a:r>
              <a:rPr lang="en-US" sz="2400" kern="1200" dirty="0" err="1">
                <a:solidFill>
                  <a:schemeClr val="tx1"/>
                </a:solidFill>
                <a:latin typeface="Arial"/>
                <a:cs typeface="Arial"/>
              </a:rPr>
              <a:t>di</a:t>
            </a:r>
            <a:r>
              <a:rPr lang="en-US" sz="2400" kern="1200" dirty="0">
                <a:solidFill>
                  <a:schemeClr val="tx1"/>
                </a:solidFill>
                <a:latin typeface="Arial"/>
                <a:cs typeface="Arial"/>
              </a:rPr>
              <a:t> </a:t>
            </a:r>
            <a:r>
              <a:rPr lang="en-US" sz="2400" kern="1200" dirty="0" err="1">
                <a:solidFill>
                  <a:schemeClr val="tx1"/>
                </a:solidFill>
                <a:latin typeface="Arial"/>
                <a:cs typeface="Arial"/>
              </a:rPr>
              <a:t>milioni</a:t>
            </a:r>
            <a:r>
              <a:rPr lang="en-US" sz="2400" kern="1200" dirty="0">
                <a:solidFill>
                  <a:schemeClr val="tx1"/>
                </a:solidFill>
                <a:latin typeface="Arial"/>
                <a:cs typeface="Arial"/>
              </a:rPr>
              <a:t> di US$ </a:t>
            </a:r>
            <a:r>
              <a:rPr lang="en-US" sz="2400" kern="1200" dirty="0" err="1">
                <a:solidFill>
                  <a:schemeClr val="tx1"/>
                </a:solidFill>
                <a:latin typeface="Arial"/>
                <a:cs typeface="Arial"/>
              </a:rPr>
              <a:t>nel</a:t>
            </a:r>
            <a:r>
              <a:rPr lang="en-US" sz="2400" kern="1200" dirty="0">
                <a:solidFill>
                  <a:schemeClr val="tx1"/>
                </a:solidFill>
                <a:latin typeface="Arial"/>
                <a:cs typeface="Arial"/>
              </a:rPr>
              <a:t> 2018 </a:t>
            </a:r>
            <a:r>
              <a:rPr lang="en-US" sz="2400" kern="1200" dirty="0" err="1">
                <a:solidFill>
                  <a:schemeClr val="tx1"/>
                </a:solidFill>
                <a:latin typeface="Arial"/>
                <a:cs typeface="Arial"/>
              </a:rPr>
              <a:t>fino</a:t>
            </a:r>
            <a:r>
              <a:rPr lang="en-US" sz="2400" kern="1200" dirty="0">
                <a:solidFill>
                  <a:schemeClr val="tx1"/>
                </a:solidFill>
                <a:latin typeface="Arial"/>
                <a:cs typeface="Arial"/>
              </a:rPr>
              <a:t> a </a:t>
            </a:r>
            <a:r>
              <a:rPr lang="en-US" sz="2400" kern="1200" dirty="0" err="1">
                <a:solidFill>
                  <a:schemeClr val="tx1"/>
                </a:solidFill>
                <a:latin typeface="Arial"/>
                <a:cs typeface="Arial"/>
              </a:rPr>
              <a:t>raggiungere</a:t>
            </a:r>
            <a:r>
              <a:rPr lang="en-US" sz="2400" kern="1200" dirty="0">
                <a:solidFill>
                  <a:schemeClr val="tx1"/>
                </a:solidFill>
                <a:latin typeface="Arial"/>
                <a:cs typeface="Arial"/>
              </a:rPr>
              <a:t> 1180 </a:t>
            </a:r>
            <a:r>
              <a:rPr lang="en-US" sz="2400" kern="1200" dirty="0" err="1">
                <a:solidFill>
                  <a:schemeClr val="tx1"/>
                </a:solidFill>
                <a:latin typeface="Arial"/>
                <a:cs typeface="Arial"/>
              </a:rPr>
              <a:t>milioni</a:t>
            </a:r>
            <a:r>
              <a:rPr lang="en-US" sz="2400" kern="1200" dirty="0">
                <a:solidFill>
                  <a:schemeClr val="tx1"/>
                </a:solidFill>
                <a:latin typeface="Arial"/>
                <a:cs typeface="Arial"/>
              </a:rPr>
              <a:t> di US$ </a:t>
            </a:r>
            <a:r>
              <a:rPr lang="en-US" sz="2400" kern="1200" dirty="0" err="1">
                <a:solidFill>
                  <a:schemeClr val="tx1"/>
                </a:solidFill>
                <a:latin typeface="Arial"/>
                <a:cs typeface="Arial"/>
              </a:rPr>
              <a:t>nel</a:t>
            </a:r>
            <a:r>
              <a:rPr lang="en-US" sz="2400" kern="1200" dirty="0">
                <a:solidFill>
                  <a:schemeClr val="tx1"/>
                </a:solidFill>
                <a:latin typeface="Arial"/>
                <a:cs typeface="Arial"/>
              </a:rPr>
              <a:t> 2025 </a:t>
            </a:r>
          </a:p>
          <a:p>
            <a:pPr marL="243836" lvl="1" indent="-243836" algn="l" defTabSz="650230" rtl="0">
              <a:spcBef>
                <a:spcPct val="20000"/>
              </a:spcBef>
              <a:buClr>
                <a:schemeClr val="accent1"/>
              </a:buClr>
              <a:buFont typeface="Wingdings" charset="2"/>
              <a:buChar char=""/>
            </a:pPr>
            <a:r>
              <a:rPr lang="en-US" sz="2400" b="1" kern="1200" dirty="0" err="1">
                <a:solidFill>
                  <a:schemeClr val="tx1"/>
                </a:solidFill>
                <a:latin typeface="Arial"/>
                <a:cs typeface="Arial"/>
              </a:rPr>
              <a:t>Applicazioni</a:t>
            </a:r>
            <a:r>
              <a:rPr lang="en-US" sz="2400" b="1" kern="1200" dirty="0">
                <a:solidFill>
                  <a:schemeClr val="tx1"/>
                </a:solidFill>
                <a:latin typeface="Arial"/>
                <a:cs typeface="Arial"/>
              </a:rPr>
              <a:t> </a:t>
            </a:r>
            <a:r>
              <a:rPr lang="en-US" sz="2400" kern="1200" dirty="0">
                <a:solidFill>
                  <a:schemeClr val="tx1"/>
                </a:solidFill>
                <a:latin typeface="Arial"/>
                <a:cs typeface="Arial"/>
              </a:rPr>
              <a:t>- Il TMAH e` una base forte </a:t>
            </a:r>
            <a:r>
              <a:rPr lang="en-US" sz="2400" kern="1200" dirty="0" err="1">
                <a:solidFill>
                  <a:schemeClr val="tx1"/>
                </a:solidFill>
                <a:latin typeface="Arial"/>
                <a:cs typeface="Arial"/>
              </a:rPr>
              <a:t>impiegata</a:t>
            </a:r>
            <a:r>
              <a:rPr lang="en-US" sz="2400" kern="1200" dirty="0">
                <a:solidFill>
                  <a:schemeClr val="tx1"/>
                </a:solidFill>
                <a:latin typeface="Arial"/>
                <a:cs typeface="Arial"/>
              </a:rPr>
              <a:t> </a:t>
            </a:r>
            <a:r>
              <a:rPr lang="en-US" sz="2400" kern="1200" dirty="0" err="1">
                <a:solidFill>
                  <a:schemeClr val="tx1"/>
                </a:solidFill>
                <a:latin typeface="Arial"/>
                <a:cs typeface="Arial"/>
              </a:rPr>
              <a:t>nell’industria</a:t>
            </a:r>
            <a:r>
              <a:rPr lang="en-US" sz="2400" kern="1200" dirty="0">
                <a:solidFill>
                  <a:schemeClr val="tx1"/>
                </a:solidFill>
                <a:latin typeface="Arial"/>
                <a:cs typeface="Arial"/>
              </a:rPr>
              <a:t> </a:t>
            </a:r>
            <a:r>
              <a:rPr lang="en-US" sz="2400" kern="1200" dirty="0" err="1">
                <a:solidFill>
                  <a:schemeClr val="tx1"/>
                </a:solidFill>
                <a:latin typeface="Arial"/>
                <a:cs typeface="Arial"/>
              </a:rPr>
              <a:t>elettronica</a:t>
            </a:r>
            <a:r>
              <a:rPr lang="en-US" sz="2400" kern="1200" dirty="0">
                <a:solidFill>
                  <a:schemeClr val="tx1"/>
                </a:solidFill>
                <a:latin typeface="Arial"/>
                <a:cs typeface="Arial"/>
              </a:rPr>
              <a:t> per la </a:t>
            </a:r>
            <a:r>
              <a:rPr lang="en-US" sz="2400" kern="1200" dirty="0" err="1">
                <a:solidFill>
                  <a:schemeClr val="tx1"/>
                </a:solidFill>
                <a:latin typeface="Arial"/>
                <a:cs typeface="Arial"/>
              </a:rPr>
              <a:t>rimozione</a:t>
            </a:r>
            <a:r>
              <a:rPr lang="en-US" sz="2400" kern="1200" dirty="0">
                <a:solidFill>
                  <a:schemeClr val="tx1"/>
                </a:solidFill>
                <a:latin typeface="Arial"/>
                <a:cs typeface="Arial"/>
              </a:rPr>
              <a:t> (etch) </a:t>
            </a:r>
            <a:r>
              <a:rPr lang="en-US" sz="2400" kern="1200" dirty="0" err="1">
                <a:solidFill>
                  <a:schemeClr val="tx1"/>
                </a:solidFill>
                <a:latin typeface="Arial"/>
                <a:cs typeface="Arial"/>
              </a:rPr>
              <a:t>anisotropica</a:t>
            </a:r>
            <a:r>
              <a:rPr lang="en-US" sz="2400" kern="1200" dirty="0">
                <a:solidFill>
                  <a:schemeClr val="tx1"/>
                </a:solidFill>
                <a:latin typeface="Arial"/>
                <a:cs typeface="Arial"/>
              </a:rPr>
              <a:t> del </a:t>
            </a:r>
            <a:r>
              <a:rPr lang="en-US" sz="2400" kern="1200" dirty="0" err="1">
                <a:solidFill>
                  <a:schemeClr val="tx1"/>
                </a:solidFill>
                <a:latin typeface="Arial"/>
                <a:cs typeface="Arial"/>
              </a:rPr>
              <a:t>silicio</a:t>
            </a:r>
            <a:r>
              <a:rPr lang="en-US" sz="2400" kern="1200" dirty="0">
                <a:solidFill>
                  <a:schemeClr val="tx1"/>
                </a:solidFill>
                <a:latin typeface="Arial"/>
                <a:cs typeface="Arial"/>
              </a:rPr>
              <a:t>. In </a:t>
            </a:r>
            <a:r>
              <a:rPr lang="en-US" sz="2400" kern="1200" dirty="0" err="1">
                <a:solidFill>
                  <a:schemeClr val="tx1"/>
                </a:solidFill>
                <a:latin typeface="Arial"/>
                <a:cs typeface="Arial"/>
              </a:rPr>
              <a:t>fotolitografia</a:t>
            </a:r>
            <a:r>
              <a:rPr lang="en-US" sz="2400" kern="1200" dirty="0">
                <a:solidFill>
                  <a:schemeClr val="tx1"/>
                </a:solidFill>
                <a:latin typeface="Arial"/>
                <a:cs typeface="Arial"/>
              </a:rPr>
              <a:t> </a:t>
            </a:r>
            <a:r>
              <a:rPr lang="en-US" sz="2400" kern="1200" dirty="0" err="1">
                <a:solidFill>
                  <a:schemeClr val="tx1"/>
                </a:solidFill>
                <a:latin typeface="Arial"/>
                <a:cs typeface="Arial"/>
              </a:rPr>
              <a:t>viene</a:t>
            </a:r>
            <a:r>
              <a:rPr lang="en-US" sz="2400" kern="1200" dirty="0">
                <a:solidFill>
                  <a:schemeClr val="tx1"/>
                </a:solidFill>
                <a:latin typeface="Arial"/>
                <a:cs typeface="Arial"/>
              </a:rPr>
              <a:t> </a:t>
            </a:r>
            <a:r>
              <a:rPr lang="en-US" sz="2400" kern="1200" dirty="0" err="1">
                <a:solidFill>
                  <a:schemeClr val="tx1"/>
                </a:solidFill>
                <a:latin typeface="Arial"/>
                <a:cs typeface="Arial"/>
              </a:rPr>
              <a:t>anche</a:t>
            </a:r>
            <a:r>
              <a:rPr lang="en-US" sz="2400" kern="1200" dirty="0">
                <a:solidFill>
                  <a:schemeClr val="tx1"/>
                </a:solidFill>
                <a:latin typeface="Arial"/>
                <a:cs typeface="Arial"/>
              </a:rPr>
              <a:t> </a:t>
            </a:r>
            <a:r>
              <a:rPr lang="en-US" sz="2400" kern="1200" dirty="0" err="1">
                <a:solidFill>
                  <a:schemeClr val="tx1"/>
                </a:solidFill>
                <a:latin typeface="Arial"/>
                <a:cs typeface="Arial"/>
              </a:rPr>
              <a:t>usato</a:t>
            </a:r>
            <a:r>
              <a:rPr lang="en-US" sz="2400" kern="1200" dirty="0">
                <a:solidFill>
                  <a:schemeClr val="tx1"/>
                </a:solidFill>
                <a:latin typeface="Arial"/>
                <a:cs typeface="Arial"/>
              </a:rPr>
              <a:t> come </a:t>
            </a:r>
            <a:r>
              <a:rPr lang="en-US" sz="2400" kern="1200" dirty="0" err="1">
                <a:solidFill>
                  <a:schemeClr val="tx1"/>
                </a:solidFill>
                <a:latin typeface="Arial"/>
                <a:cs typeface="Arial"/>
              </a:rPr>
              <a:t>solvente</a:t>
            </a:r>
            <a:r>
              <a:rPr lang="en-US" sz="2400" kern="1200" dirty="0">
                <a:solidFill>
                  <a:schemeClr val="tx1"/>
                </a:solidFill>
                <a:latin typeface="Arial"/>
                <a:cs typeface="Arial"/>
              </a:rPr>
              <a:t> di base per lo </a:t>
            </a:r>
            <a:r>
              <a:rPr lang="en-US" sz="2400" kern="1200" dirty="0" err="1">
                <a:solidFill>
                  <a:schemeClr val="tx1"/>
                </a:solidFill>
                <a:latin typeface="Arial"/>
                <a:cs typeface="Arial"/>
              </a:rPr>
              <a:t>sviluppo</a:t>
            </a:r>
            <a:r>
              <a:rPr lang="en-US" sz="2400" kern="1200" dirty="0">
                <a:solidFill>
                  <a:schemeClr val="tx1"/>
                </a:solidFill>
                <a:latin typeface="Arial"/>
                <a:cs typeface="Arial"/>
              </a:rPr>
              <a:t> del </a:t>
            </a:r>
            <a:r>
              <a:rPr lang="en-US" sz="2400" kern="1200" dirty="0" err="1">
                <a:solidFill>
                  <a:schemeClr val="tx1"/>
                </a:solidFill>
                <a:latin typeface="Arial"/>
                <a:cs typeface="Arial"/>
              </a:rPr>
              <a:t>fotoresist</a:t>
            </a:r>
            <a:r>
              <a:rPr lang="en-US" sz="2400" kern="1200" dirty="0">
                <a:solidFill>
                  <a:schemeClr val="tx1"/>
                </a:solidFill>
                <a:latin typeface="Arial"/>
                <a:cs typeface="Arial"/>
              </a:rPr>
              <a:t> e </a:t>
            </a:r>
            <a:r>
              <a:rPr lang="en-US" sz="2400" kern="1200" dirty="0" err="1">
                <a:solidFill>
                  <a:schemeClr val="tx1"/>
                </a:solidFill>
                <a:latin typeface="Arial"/>
                <a:cs typeface="Arial"/>
              </a:rPr>
              <a:t>risulta</a:t>
            </a:r>
            <a:r>
              <a:rPr lang="en-US" sz="2400" kern="1200" dirty="0">
                <a:solidFill>
                  <a:schemeClr val="tx1"/>
                </a:solidFill>
                <a:latin typeface="Arial"/>
                <a:cs typeface="Arial"/>
              </a:rPr>
              <a:t> </a:t>
            </a:r>
            <a:r>
              <a:rPr lang="en-US" sz="2400" kern="1200" dirty="0" err="1">
                <a:solidFill>
                  <a:schemeClr val="tx1"/>
                </a:solidFill>
                <a:latin typeface="Arial"/>
                <a:cs typeface="Arial"/>
              </a:rPr>
              <a:t>inoltre</a:t>
            </a:r>
            <a:r>
              <a:rPr lang="en-US" sz="2400" kern="1200" dirty="0">
                <a:solidFill>
                  <a:schemeClr val="tx1"/>
                </a:solidFill>
                <a:latin typeface="Arial"/>
                <a:cs typeface="Arial"/>
              </a:rPr>
              <a:t> </a:t>
            </a:r>
            <a:r>
              <a:rPr lang="en-US" sz="2400" kern="1200" dirty="0" err="1">
                <a:solidFill>
                  <a:schemeClr val="tx1"/>
                </a:solidFill>
                <a:latin typeface="Arial"/>
                <a:cs typeface="Arial"/>
              </a:rPr>
              <a:t>particolarmente</a:t>
            </a:r>
            <a:r>
              <a:rPr lang="en-US" sz="2400" kern="1200" dirty="0">
                <a:solidFill>
                  <a:schemeClr val="tx1"/>
                </a:solidFill>
                <a:latin typeface="Arial"/>
                <a:cs typeface="Arial"/>
              </a:rPr>
              <a:t> </a:t>
            </a:r>
            <a:r>
              <a:rPr lang="en-US" sz="2400" kern="1200" dirty="0" err="1">
                <a:solidFill>
                  <a:schemeClr val="tx1"/>
                </a:solidFill>
                <a:latin typeface="Arial"/>
                <a:cs typeface="Arial"/>
              </a:rPr>
              <a:t>efficace</a:t>
            </a:r>
            <a:r>
              <a:rPr lang="en-US" sz="2400" kern="1200" dirty="0">
                <a:solidFill>
                  <a:schemeClr val="tx1"/>
                </a:solidFill>
                <a:latin typeface="Arial"/>
                <a:cs typeface="Arial"/>
              </a:rPr>
              <a:t> </a:t>
            </a:r>
            <a:r>
              <a:rPr lang="en-US" sz="2400" kern="1200" dirty="0" err="1">
                <a:solidFill>
                  <a:schemeClr val="tx1"/>
                </a:solidFill>
                <a:latin typeface="Arial"/>
                <a:cs typeface="Arial"/>
              </a:rPr>
              <a:t>nella</a:t>
            </a:r>
            <a:r>
              <a:rPr lang="en-US" sz="2400" kern="1200" dirty="0">
                <a:solidFill>
                  <a:schemeClr val="tx1"/>
                </a:solidFill>
                <a:latin typeface="Arial"/>
                <a:cs typeface="Arial"/>
              </a:rPr>
              <a:t> </a:t>
            </a:r>
            <a:r>
              <a:rPr lang="en-US" sz="2400" kern="1200" dirty="0" err="1">
                <a:solidFill>
                  <a:schemeClr val="tx1"/>
                </a:solidFill>
                <a:latin typeface="Arial"/>
                <a:cs typeface="Arial"/>
              </a:rPr>
              <a:t>rimozione</a:t>
            </a:r>
            <a:r>
              <a:rPr lang="en-US" sz="2400" kern="1200" dirty="0">
                <a:solidFill>
                  <a:schemeClr val="tx1"/>
                </a:solidFill>
                <a:latin typeface="Arial"/>
                <a:cs typeface="Arial"/>
              </a:rPr>
              <a:t> del photoresist.</a:t>
            </a:r>
          </a:p>
          <a:p>
            <a:pPr marL="243836" lvl="2" indent="-243836" algn="l" defTabSz="650230" rtl="0">
              <a:spcBef>
                <a:spcPct val="20000"/>
              </a:spcBef>
              <a:buClr>
                <a:schemeClr val="accent1"/>
              </a:buClr>
              <a:buFont typeface="Wingdings" charset="2"/>
              <a:buChar char=""/>
            </a:pPr>
            <a:r>
              <a:rPr lang="en-US" sz="2400" kern="1200" dirty="0">
                <a:solidFill>
                  <a:schemeClr val="tx1"/>
                </a:solidFill>
                <a:latin typeface="Arial"/>
                <a:cs typeface="Arial"/>
              </a:rPr>
              <a:t> Le </a:t>
            </a:r>
            <a:r>
              <a:rPr lang="en-US" sz="2400" kern="1200" dirty="0" err="1">
                <a:solidFill>
                  <a:schemeClr val="tx1"/>
                </a:solidFill>
                <a:latin typeface="Arial"/>
                <a:cs typeface="Arial"/>
              </a:rPr>
              <a:t>soluzioni</a:t>
            </a:r>
            <a:r>
              <a:rPr lang="en-US" sz="2400" kern="1200" dirty="0">
                <a:solidFill>
                  <a:schemeClr val="tx1"/>
                </a:solidFill>
                <a:latin typeface="Arial"/>
                <a:cs typeface="Arial"/>
              </a:rPr>
              <a:t> </a:t>
            </a:r>
            <a:r>
              <a:rPr lang="en-US" sz="2400" kern="1200" dirty="0" err="1">
                <a:solidFill>
                  <a:schemeClr val="tx1"/>
                </a:solidFill>
                <a:latin typeface="Arial"/>
                <a:cs typeface="Arial"/>
              </a:rPr>
              <a:t>acquose</a:t>
            </a:r>
            <a:r>
              <a:rPr lang="en-US" sz="2400" kern="1200" dirty="0">
                <a:solidFill>
                  <a:schemeClr val="tx1"/>
                </a:solidFill>
                <a:latin typeface="Arial"/>
                <a:cs typeface="Arial"/>
              </a:rPr>
              <a:t> </a:t>
            </a:r>
            <a:r>
              <a:rPr lang="en-US" sz="2400" kern="1200" dirty="0" err="1">
                <a:solidFill>
                  <a:schemeClr val="tx1"/>
                </a:solidFill>
                <a:latin typeface="Arial"/>
                <a:cs typeface="Arial"/>
              </a:rPr>
              <a:t>contenenti</a:t>
            </a:r>
            <a:r>
              <a:rPr lang="en-US" sz="2400" kern="1200" dirty="0">
                <a:solidFill>
                  <a:schemeClr val="tx1"/>
                </a:solidFill>
                <a:latin typeface="Arial"/>
                <a:cs typeface="Arial"/>
              </a:rPr>
              <a:t> TMAH </a:t>
            </a:r>
            <a:r>
              <a:rPr lang="en-US" sz="2400" kern="1200" dirty="0" err="1">
                <a:solidFill>
                  <a:schemeClr val="tx1"/>
                </a:solidFill>
                <a:latin typeface="Arial"/>
                <a:cs typeface="Arial"/>
              </a:rPr>
              <a:t>rappresentano</a:t>
            </a:r>
            <a:r>
              <a:rPr lang="en-US" sz="2400" kern="1200" dirty="0">
                <a:solidFill>
                  <a:schemeClr val="tx1"/>
                </a:solidFill>
                <a:latin typeface="Arial"/>
                <a:cs typeface="Arial"/>
              </a:rPr>
              <a:t>, </a:t>
            </a:r>
            <a:r>
              <a:rPr lang="en-US" sz="2400" kern="1200" dirty="0" err="1">
                <a:solidFill>
                  <a:schemeClr val="tx1"/>
                </a:solidFill>
                <a:latin typeface="Arial"/>
                <a:cs typeface="Arial"/>
              </a:rPr>
              <a:t>dato</a:t>
            </a:r>
            <a:r>
              <a:rPr lang="en-US" sz="2400" kern="1200" dirty="0">
                <a:solidFill>
                  <a:schemeClr val="tx1"/>
                </a:solidFill>
                <a:latin typeface="Arial"/>
                <a:cs typeface="Arial"/>
              </a:rPr>
              <a:t> </a:t>
            </a:r>
            <a:r>
              <a:rPr lang="en-US" sz="2400" kern="1200" dirty="0" err="1">
                <a:solidFill>
                  <a:schemeClr val="tx1"/>
                </a:solidFill>
                <a:latin typeface="Arial"/>
                <a:cs typeface="Arial"/>
              </a:rPr>
              <a:t>il</a:t>
            </a:r>
            <a:r>
              <a:rPr lang="en-US" sz="2400" kern="1200" dirty="0">
                <a:solidFill>
                  <a:schemeClr val="tx1"/>
                </a:solidFill>
                <a:latin typeface="Arial"/>
                <a:cs typeface="Arial"/>
              </a:rPr>
              <a:t> largo </a:t>
            </a:r>
            <a:r>
              <a:rPr lang="en-US" sz="2400" kern="1200" dirty="0" err="1">
                <a:solidFill>
                  <a:schemeClr val="tx1"/>
                </a:solidFill>
                <a:latin typeface="Arial"/>
                <a:cs typeface="Arial"/>
              </a:rPr>
              <a:t>utilizzo</a:t>
            </a:r>
            <a:r>
              <a:rPr lang="en-US" sz="2400" kern="1200" dirty="0">
                <a:solidFill>
                  <a:schemeClr val="tx1"/>
                </a:solidFill>
                <a:latin typeface="Arial"/>
                <a:cs typeface="Arial"/>
              </a:rPr>
              <a:t> di tale </a:t>
            </a:r>
            <a:r>
              <a:rPr lang="en-US" sz="2400" kern="1200" dirty="0" err="1">
                <a:solidFill>
                  <a:schemeClr val="tx1"/>
                </a:solidFill>
                <a:latin typeface="Arial"/>
                <a:cs typeface="Arial"/>
              </a:rPr>
              <a:t>sostanza</a:t>
            </a:r>
            <a:r>
              <a:rPr lang="en-US" sz="2400" kern="1200" dirty="0">
                <a:solidFill>
                  <a:schemeClr val="tx1"/>
                </a:solidFill>
                <a:latin typeface="Arial"/>
                <a:cs typeface="Arial"/>
              </a:rPr>
              <a:t> </a:t>
            </a:r>
            <a:r>
              <a:rPr lang="en-US" sz="2400" kern="1200" dirty="0" err="1">
                <a:solidFill>
                  <a:schemeClr val="tx1"/>
                </a:solidFill>
                <a:latin typeface="Arial"/>
                <a:cs typeface="Arial"/>
              </a:rPr>
              <a:t>nel</a:t>
            </a:r>
            <a:r>
              <a:rPr lang="en-US" sz="2400" kern="1200" dirty="0">
                <a:solidFill>
                  <a:schemeClr val="tx1"/>
                </a:solidFill>
                <a:latin typeface="Arial"/>
                <a:cs typeface="Arial"/>
              </a:rPr>
              <a:t> </a:t>
            </a:r>
            <a:r>
              <a:rPr lang="en-US" sz="2400" kern="1200" dirty="0" err="1">
                <a:solidFill>
                  <a:schemeClr val="tx1"/>
                </a:solidFill>
                <a:latin typeface="Arial"/>
                <a:cs typeface="Arial"/>
              </a:rPr>
              <a:t>settore</a:t>
            </a:r>
            <a:r>
              <a:rPr lang="en-US" sz="2400" kern="1200" dirty="0">
                <a:solidFill>
                  <a:schemeClr val="tx1"/>
                </a:solidFill>
                <a:latin typeface="Arial"/>
                <a:cs typeface="Arial"/>
              </a:rPr>
              <a:t> </a:t>
            </a:r>
            <a:r>
              <a:rPr lang="en-US" sz="2400" kern="1200" dirty="0" err="1">
                <a:solidFill>
                  <a:schemeClr val="tx1"/>
                </a:solidFill>
                <a:latin typeface="Arial"/>
                <a:cs typeface="Arial"/>
              </a:rPr>
              <a:t>elettronica</a:t>
            </a:r>
            <a:r>
              <a:rPr lang="en-US" sz="2400" kern="1200" dirty="0">
                <a:solidFill>
                  <a:schemeClr val="tx1"/>
                </a:solidFill>
                <a:latin typeface="Arial"/>
                <a:cs typeface="Arial"/>
              </a:rPr>
              <a:t>,  una </a:t>
            </a:r>
            <a:r>
              <a:rPr lang="en-US" sz="2400" kern="1200" dirty="0" err="1">
                <a:solidFill>
                  <a:schemeClr val="tx1"/>
                </a:solidFill>
                <a:latin typeface="Arial"/>
                <a:cs typeface="Arial"/>
              </a:rPr>
              <a:t>percentuale</a:t>
            </a:r>
            <a:r>
              <a:rPr lang="en-US" sz="2400" kern="1200" dirty="0">
                <a:solidFill>
                  <a:schemeClr val="tx1"/>
                </a:solidFill>
                <a:latin typeface="Arial"/>
                <a:cs typeface="Arial"/>
              </a:rPr>
              <a:t> </a:t>
            </a:r>
            <a:r>
              <a:rPr lang="en-US" sz="2400" kern="1200" dirty="0" err="1">
                <a:solidFill>
                  <a:schemeClr val="tx1"/>
                </a:solidFill>
                <a:latin typeface="Arial"/>
                <a:cs typeface="Arial"/>
              </a:rPr>
              <a:t>cospicua</a:t>
            </a:r>
            <a:r>
              <a:rPr lang="en-US" sz="2400" kern="1200" dirty="0">
                <a:solidFill>
                  <a:schemeClr val="tx1"/>
                </a:solidFill>
                <a:latin typeface="Arial"/>
                <a:cs typeface="Arial"/>
              </a:rPr>
              <a:t> </a:t>
            </a:r>
            <a:r>
              <a:rPr lang="en-US" sz="2400" kern="1200" dirty="0" err="1">
                <a:solidFill>
                  <a:schemeClr val="tx1"/>
                </a:solidFill>
                <a:latin typeface="Arial"/>
                <a:cs typeface="Arial"/>
              </a:rPr>
              <a:t>dei</a:t>
            </a:r>
            <a:r>
              <a:rPr lang="en-US" sz="2400" kern="1200" dirty="0">
                <a:solidFill>
                  <a:schemeClr val="tx1"/>
                </a:solidFill>
                <a:latin typeface="Arial"/>
                <a:cs typeface="Arial"/>
              </a:rPr>
              <a:t> </a:t>
            </a:r>
            <a:r>
              <a:rPr lang="en-US" sz="2400" kern="1200" dirty="0" err="1">
                <a:solidFill>
                  <a:schemeClr val="tx1"/>
                </a:solidFill>
                <a:latin typeface="Arial"/>
                <a:cs typeface="Arial"/>
              </a:rPr>
              <a:t>reflui</a:t>
            </a:r>
            <a:r>
              <a:rPr lang="en-US" sz="2400" kern="1200" dirty="0">
                <a:solidFill>
                  <a:schemeClr val="tx1"/>
                </a:solidFill>
                <a:latin typeface="Arial"/>
                <a:cs typeface="Arial"/>
              </a:rPr>
              <a:t> </a:t>
            </a:r>
            <a:r>
              <a:rPr lang="en-US" sz="2400" kern="1200" dirty="0" err="1">
                <a:solidFill>
                  <a:schemeClr val="tx1"/>
                </a:solidFill>
                <a:latin typeface="Arial"/>
                <a:cs typeface="Arial"/>
              </a:rPr>
              <a:t>esausti</a:t>
            </a:r>
            <a:r>
              <a:rPr lang="en-US" sz="2400" kern="1200" dirty="0">
                <a:solidFill>
                  <a:schemeClr val="tx1"/>
                </a:solidFill>
                <a:latin typeface="Arial"/>
                <a:cs typeface="Arial"/>
              </a:rPr>
              <a:t> in forma </a:t>
            </a:r>
            <a:r>
              <a:rPr lang="en-US" sz="2400" kern="1200" dirty="0" err="1">
                <a:solidFill>
                  <a:schemeClr val="tx1"/>
                </a:solidFill>
                <a:latin typeface="Arial"/>
                <a:cs typeface="Arial"/>
              </a:rPr>
              <a:t>liquida</a:t>
            </a:r>
            <a:r>
              <a:rPr lang="en-US" sz="2400" kern="1200" dirty="0">
                <a:solidFill>
                  <a:schemeClr val="tx1"/>
                </a:solidFill>
                <a:latin typeface="Arial"/>
                <a:cs typeface="Arial"/>
              </a:rPr>
              <a:t> con </a:t>
            </a:r>
            <a:r>
              <a:rPr lang="en-US" sz="2400" b="1" kern="1200" dirty="0" err="1">
                <a:solidFill>
                  <a:schemeClr val="tx1"/>
                </a:solidFill>
                <a:latin typeface="Arial"/>
                <a:cs typeface="Arial"/>
              </a:rPr>
              <a:t>costi</a:t>
            </a:r>
            <a:r>
              <a:rPr lang="en-US" sz="2400" b="1" kern="1200" dirty="0">
                <a:solidFill>
                  <a:schemeClr val="tx1"/>
                </a:solidFill>
                <a:latin typeface="Arial"/>
                <a:cs typeface="Arial"/>
              </a:rPr>
              <a:t> </a:t>
            </a:r>
            <a:r>
              <a:rPr lang="en-US" sz="2400" b="1" kern="1200" dirty="0" err="1">
                <a:solidFill>
                  <a:schemeClr val="tx1"/>
                </a:solidFill>
                <a:latin typeface="Arial"/>
                <a:cs typeface="Arial"/>
              </a:rPr>
              <a:t>elevati</a:t>
            </a:r>
            <a:r>
              <a:rPr lang="en-US" sz="2400" b="1" kern="1200" dirty="0">
                <a:solidFill>
                  <a:schemeClr val="tx1"/>
                </a:solidFill>
                <a:latin typeface="Arial"/>
                <a:cs typeface="Arial"/>
              </a:rPr>
              <a:t> e </a:t>
            </a:r>
            <a:r>
              <a:rPr lang="en-US" sz="2400" b="1" kern="1200" dirty="0" err="1">
                <a:solidFill>
                  <a:schemeClr val="tx1"/>
                </a:solidFill>
                <a:latin typeface="Arial"/>
                <a:cs typeface="Arial"/>
              </a:rPr>
              <a:t>pericoli</a:t>
            </a:r>
            <a:r>
              <a:rPr lang="en-US" sz="2400" b="1" kern="1200" dirty="0">
                <a:solidFill>
                  <a:schemeClr val="tx1"/>
                </a:solidFill>
                <a:latin typeface="Arial"/>
                <a:cs typeface="Arial"/>
              </a:rPr>
              <a:t> per </a:t>
            </a:r>
            <a:r>
              <a:rPr lang="en-US" sz="2400" b="1" kern="1200" dirty="0" err="1">
                <a:solidFill>
                  <a:schemeClr val="tx1"/>
                </a:solidFill>
                <a:latin typeface="Arial"/>
                <a:cs typeface="Arial"/>
              </a:rPr>
              <a:t>l’ambiente</a:t>
            </a:r>
            <a:r>
              <a:rPr lang="en-US" sz="2400" b="1" kern="1200" dirty="0">
                <a:solidFill>
                  <a:schemeClr val="tx1"/>
                </a:solidFill>
                <a:latin typeface="Arial"/>
                <a:cs typeface="Arial"/>
              </a:rPr>
              <a:t> </a:t>
            </a:r>
            <a:r>
              <a:rPr lang="en-US" sz="2400" kern="1200" dirty="0" err="1">
                <a:solidFill>
                  <a:schemeClr val="tx1"/>
                </a:solidFill>
                <a:latin typeface="Arial"/>
                <a:cs typeface="Arial"/>
              </a:rPr>
              <a:t>che</a:t>
            </a:r>
            <a:r>
              <a:rPr lang="en-US" sz="2400" kern="1200" dirty="0">
                <a:solidFill>
                  <a:schemeClr val="tx1"/>
                </a:solidFill>
                <a:latin typeface="Arial"/>
                <a:cs typeface="Arial"/>
              </a:rPr>
              <a:t> </a:t>
            </a:r>
            <a:r>
              <a:rPr lang="en-US" sz="2400" kern="1200" dirty="0" err="1">
                <a:solidFill>
                  <a:schemeClr val="tx1"/>
                </a:solidFill>
                <a:latin typeface="Arial"/>
                <a:cs typeface="Arial"/>
              </a:rPr>
              <a:t>debbono</a:t>
            </a:r>
            <a:r>
              <a:rPr lang="en-US" sz="2400" kern="1200" dirty="0">
                <a:solidFill>
                  <a:schemeClr val="tx1"/>
                </a:solidFill>
                <a:latin typeface="Arial"/>
                <a:cs typeface="Arial"/>
              </a:rPr>
              <a:t> </a:t>
            </a:r>
            <a:r>
              <a:rPr lang="en-US" sz="2400" kern="1200" dirty="0" err="1">
                <a:solidFill>
                  <a:schemeClr val="tx1"/>
                </a:solidFill>
                <a:latin typeface="Arial"/>
                <a:cs typeface="Arial"/>
              </a:rPr>
              <a:t>essere</a:t>
            </a:r>
            <a:r>
              <a:rPr lang="en-US" sz="2400" kern="1200" dirty="0">
                <a:solidFill>
                  <a:schemeClr val="tx1"/>
                </a:solidFill>
                <a:latin typeface="Arial"/>
                <a:cs typeface="Arial"/>
              </a:rPr>
              <a:t> </a:t>
            </a:r>
            <a:r>
              <a:rPr lang="en-US" sz="2400" kern="1200" dirty="0" err="1">
                <a:solidFill>
                  <a:schemeClr val="tx1"/>
                </a:solidFill>
                <a:latin typeface="Arial"/>
                <a:cs typeface="Arial"/>
              </a:rPr>
              <a:t>gestiti</a:t>
            </a:r>
            <a:r>
              <a:rPr lang="en-US" sz="2400" kern="1200" dirty="0">
                <a:solidFill>
                  <a:schemeClr val="tx1"/>
                </a:solidFill>
                <a:latin typeface="Arial"/>
                <a:cs typeface="Arial"/>
              </a:rPr>
              <a:t>  </a:t>
            </a:r>
            <a:r>
              <a:rPr lang="en-US" sz="2400" kern="1200" dirty="0" err="1">
                <a:solidFill>
                  <a:schemeClr val="tx1"/>
                </a:solidFill>
                <a:latin typeface="Arial"/>
                <a:cs typeface="Arial"/>
              </a:rPr>
              <a:t>mediante</a:t>
            </a:r>
            <a:r>
              <a:rPr lang="en-US" sz="2400" kern="1200" dirty="0">
                <a:solidFill>
                  <a:schemeClr val="tx1"/>
                </a:solidFill>
                <a:latin typeface="Arial"/>
                <a:cs typeface="Arial"/>
              </a:rPr>
              <a:t> </a:t>
            </a:r>
            <a:r>
              <a:rPr lang="en-US" sz="2400" kern="1200" dirty="0" err="1">
                <a:solidFill>
                  <a:schemeClr val="tx1"/>
                </a:solidFill>
                <a:latin typeface="Arial"/>
                <a:cs typeface="Arial"/>
              </a:rPr>
              <a:t>trattamenti</a:t>
            </a:r>
            <a:r>
              <a:rPr lang="en-US" sz="2400" kern="1200" dirty="0">
                <a:solidFill>
                  <a:schemeClr val="tx1"/>
                </a:solidFill>
                <a:latin typeface="Arial"/>
                <a:cs typeface="Arial"/>
              </a:rPr>
              <a:t> </a:t>
            </a:r>
            <a:r>
              <a:rPr lang="en-US" sz="2400" kern="1200" dirty="0" err="1">
                <a:solidFill>
                  <a:schemeClr val="tx1"/>
                </a:solidFill>
                <a:latin typeface="Arial"/>
                <a:cs typeface="Arial"/>
              </a:rPr>
              <a:t>interni</a:t>
            </a:r>
            <a:r>
              <a:rPr lang="en-US" sz="2400" kern="1200" dirty="0">
                <a:solidFill>
                  <a:schemeClr val="tx1"/>
                </a:solidFill>
                <a:latin typeface="Arial"/>
                <a:cs typeface="Arial"/>
              </a:rPr>
              <a:t> </a:t>
            </a:r>
            <a:r>
              <a:rPr lang="en-US" sz="2400" kern="1200" dirty="0" err="1">
                <a:solidFill>
                  <a:schemeClr val="tx1"/>
                </a:solidFill>
                <a:latin typeface="Arial"/>
                <a:cs typeface="Arial"/>
              </a:rPr>
              <a:t>impegnativi</a:t>
            </a:r>
            <a:r>
              <a:rPr lang="en-US" sz="2400" kern="1200" dirty="0">
                <a:solidFill>
                  <a:schemeClr val="tx1"/>
                </a:solidFill>
                <a:latin typeface="Arial"/>
                <a:cs typeface="Arial"/>
              </a:rPr>
              <a:t> e </a:t>
            </a:r>
            <a:r>
              <a:rPr lang="en-US" sz="2400" kern="1200" dirty="0" err="1">
                <a:solidFill>
                  <a:schemeClr val="tx1"/>
                </a:solidFill>
                <a:latin typeface="Arial"/>
                <a:cs typeface="Arial"/>
              </a:rPr>
              <a:t>l’avvio</a:t>
            </a:r>
            <a:r>
              <a:rPr lang="en-US" sz="2400" kern="1200" dirty="0">
                <a:solidFill>
                  <a:schemeClr val="tx1"/>
                </a:solidFill>
                <a:latin typeface="Arial"/>
                <a:cs typeface="Arial"/>
              </a:rPr>
              <a:t> ad </a:t>
            </a:r>
            <a:r>
              <a:rPr lang="en-US" sz="2400" kern="1200" dirty="0" err="1">
                <a:solidFill>
                  <a:schemeClr val="tx1"/>
                </a:solidFill>
                <a:latin typeface="Arial"/>
                <a:cs typeface="Arial"/>
              </a:rPr>
              <a:t>appositi</a:t>
            </a:r>
            <a:r>
              <a:rPr lang="en-US" sz="2400" kern="1200" dirty="0">
                <a:solidFill>
                  <a:schemeClr val="tx1"/>
                </a:solidFill>
                <a:latin typeface="Arial"/>
                <a:cs typeface="Arial"/>
              </a:rPr>
              <a:t> </a:t>
            </a:r>
            <a:r>
              <a:rPr lang="en-US" sz="2400" kern="1200" dirty="0" err="1">
                <a:solidFill>
                  <a:schemeClr val="tx1"/>
                </a:solidFill>
                <a:latin typeface="Arial"/>
                <a:cs typeface="Arial"/>
              </a:rPr>
              <a:t>impianti</a:t>
            </a:r>
            <a:r>
              <a:rPr lang="en-US" sz="2400" kern="1200" dirty="0">
                <a:solidFill>
                  <a:schemeClr val="tx1"/>
                </a:solidFill>
                <a:latin typeface="Arial"/>
                <a:cs typeface="Arial"/>
              </a:rPr>
              <a:t> di </a:t>
            </a:r>
            <a:r>
              <a:rPr lang="en-US" sz="2400" kern="1200" dirty="0" err="1">
                <a:solidFill>
                  <a:schemeClr val="tx1"/>
                </a:solidFill>
                <a:latin typeface="Arial"/>
                <a:cs typeface="Arial"/>
              </a:rPr>
              <a:t>smaltimento</a:t>
            </a:r>
            <a:r>
              <a:rPr lang="en-US" sz="2400" kern="1200" dirty="0">
                <a:solidFill>
                  <a:schemeClr val="tx1"/>
                </a:solidFill>
                <a:latin typeface="Arial"/>
                <a:cs typeface="Arial"/>
              </a:rPr>
              <a:t>. </a:t>
            </a:r>
          </a:p>
          <a:p>
            <a:pPr marL="243836" lvl="1" indent="-243836" algn="l" defTabSz="650230" rtl="0">
              <a:spcBef>
                <a:spcPct val="20000"/>
              </a:spcBef>
              <a:buClr>
                <a:schemeClr val="accent1"/>
              </a:buClr>
              <a:buFont typeface="Wingdings" charset="2"/>
              <a:buChar char=""/>
            </a:pPr>
            <a:endParaRPr lang="en-US" sz="2400" kern="1200" dirty="0">
              <a:solidFill>
                <a:schemeClr val="tx1"/>
              </a:solidFill>
              <a:latin typeface="Arial"/>
              <a:cs typeface="Arial"/>
            </a:endParaRPr>
          </a:p>
        </p:txBody>
      </p:sp>
    </p:spTree>
    <p:extLst>
      <p:ext uri="{BB962C8B-B14F-4D97-AF65-F5344CB8AC3E}">
        <p14:creationId xmlns:p14="http://schemas.microsoft.com/office/powerpoint/2010/main" val="1968746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24067" y="324048"/>
            <a:ext cx="9742938" cy="914400"/>
          </a:xfrm>
          <a:solidFill>
            <a:schemeClr val="bg1"/>
          </a:solidFill>
        </p:spPr>
        <p:txBody>
          <a:bodyPr/>
          <a:lstStyle/>
          <a:p>
            <a:r>
              <a:rPr lang="en-US" sz="2700" dirty="0"/>
              <a:t>  </a:t>
            </a:r>
            <a:r>
              <a:rPr lang="en-US" sz="3200" dirty="0">
                <a:solidFill>
                  <a:schemeClr val="accent1"/>
                </a:solidFill>
              </a:rPr>
              <a:t>IL TMAH -</a:t>
            </a:r>
            <a:r>
              <a:rPr lang="en-US" sz="3200" dirty="0" err="1">
                <a:solidFill>
                  <a:schemeClr val="accent1"/>
                </a:solidFill>
              </a:rPr>
              <a:t>Tetrametilammonio</a:t>
            </a:r>
            <a:r>
              <a:rPr lang="en-US" sz="3200" dirty="0">
                <a:solidFill>
                  <a:schemeClr val="accent1"/>
                </a:solidFill>
              </a:rPr>
              <a:t> </a:t>
            </a:r>
            <a:r>
              <a:rPr lang="en-US" sz="3200" dirty="0" err="1">
                <a:solidFill>
                  <a:schemeClr val="accent1"/>
                </a:solidFill>
              </a:rPr>
              <a:t>idrossido</a:t>
            </a:r>
            <a:r>
              <a:rPr lang="en-US" sz="3200" dirty="0">
                <a:solidFill>
                  <a:schemeClr val="accent1"/>
                </a:solidFill>
              </a:rPr>
              <a:t> (2/2)</a:t>
            </a:r>
          </a:p>
        </p:txBody>
      </p:sp>
      <p:sp>
        <p:nvSpPr>
          <p:cNvPr id="6" name="Rectangle 5"/>
          <p:cNvSpPr/>
          <p:nvPr/>
        </p:nvSpPr>
        <p:spPr>
          <a:xfrm>
            <a:off x="689113" y="1304602"/>
            <a:ext cx="10117203" cy="7583615"/>
          </a:xfrm>
          <a:prstGeom prst="rect">
            <a:avLst/>
          </a:prstGeom>
        </p:spPr>
        <p:txBody>
          <a:bodyPr wrap="square">
            <a:spAutoFit/>
          </a:bodyPr>
          <a:lstStyle/>
          <a:p>
            <a:pPr lvl="1" indent="0" algn="l" defTabSz="650230" rtl="0">
              <a:spcBef>
                <a:spcPct val="20000"/>
              </a:spcBef>
              <a:buClr>
                <a:schemeClr val="accent1"/>
              </a:buClr>
            </a:pPr>
            <a:endParaRPr lang="en-US" sz="2800" kern="1200" dirty="0">
              <a:solidFill>
                <a:schemeClr val="tx1"/>
              </a:solidFill>
              <a:latin typeface="Arial"/>
              <a:cs typeface="Arial"/>
            </a:endParaRPr>
          </a:p>
          <a:p>
            <a:pPr marL="243836" lvl="1" indent="-243836" algn="l" defTabSz="650230" rtl="0">
              <a:spcBef>
                <a:spcPct val="20000"/>
              </a:spcBef>
              <a:buClr>
                <a:schemeClr val="accent1"/>
              </a:buClr>
              <a:buFont typeface="Wingdings" charset="2"/>
              <a:buChar char=""/>
            </a:pPr>
            <a:r>
              <a:rPr lang="en-US" sz="2800" kern="1200" dirty="0">
                <a:solidFill>
                  <a:schemeClr val="tx1"/>
                </a:solidFill>
                <a:latin typeface="Arial"/>
                <a:cs typeface="Arial"/>
              </a:rPr>
              <a:t> </a:t>
            </a:r>
            <a:r>
              <a:rPr lang="en-US" sz="2800" b="1" kern="1200" dirty="0" err="1">
                <a:solidFill>
                  <a:schemeClr val="tx1"/>
                </a:solidFill>
                <a:latin typeface="Arial"/>
                <a:cs typeface="Arial"/>
              </a:rPr>
              <a:t>Tossicita</a:t>
            </a:r>
            <a:r>
              <a:rPr lang="en-US" sz="2800" b="1" kern="1200" dirty="0">
                <a:solidFill>
                  <a:schemeClr val="tx1"/>
                </a:solidFill>
                <a:latin typeface="Arial"/>
                <a:cs typeface="Arial"/>
              </a:rPr>
              <a:t>` e </a:t>
            </a:r>
            <a:r>
              <a:rPr lang="en-US" sz="2800" b="1" kern="1200" dirty="0" err="1">
                <a:solidFill>
                  <a:schemeClr val="tx1"/>
                </a:solidFill>
                <a:latin typeface="Arial"/>
                <a:cs typeface="Arial"/>
              </a:rPr>
              <a:t>problematiche</a:t>
            </a:r>
            <a:r>
              <a:rPr lang="en-US" sz="2800" b="1" kern="1200" dirty="0">
                <a:solidFill>
                  <a:schemeClr val="tx1"/>
                </a:solidFill>
                <a:latin typeface="Arial"/>
                <a:cs typeface="Arial"/>
              </a:rPr>
              <a:t> </a:t>
            </a:r>
            <a:r>
              <a:rPr lang="en-US" sz="2800" b="1" kern="1200" dirty="0" err="1">
                <a:solidFill>
                  <a:schemeClr val="tx1"/>
                </a:solidFill>
                <a:latin typeface="Arial"/>
                <a:cs typeface="Arial"/>
              </a:rPr>
              <a:t>ambientali</a:t>
            </a:r>
            <a:r>
              <a:rPr lang="en-US" sz="2800" b="1" kern="1200" dirty="0">
                <a:solidFill>
                  <a:schemeClr val="tx1"/>
                </a:solidFill>
                <a:latin typeface="Arial"/>
                <a:cs typeface="Arial"/>
              </a:rPr>
              <a:t> . </a:t>
            </a:r>
            <a:r>
              <a:rPr lang="en-US" sz="2800" kern="1200" dirty="0">
                <a:solidFill>
                  <a:schemeClr val="tx1"/>
                </a:solidFill>
                <a:latin typeface="Arial"/>
                <a:cs typeface="Arial"/>
              </a:rPr>
              <a:t>Il  TMAH e` un </a:t>
            </a:r>
            <a:r>
              <a:rPr lang="en-US" sz="2800" kern="1200" dirty="0" err="1">
                <a:solidFill>
                  <a:schemeClr val="tx1"/>
                </a:solidFill>
                <a:latin typeface="Arial"/>
                <a:cs typeface="Arial"/>
              </a:rPr>
              <a:t>prodotto</a:t>
            </a:r>
            <a:r>
              <a:rPr lang="en-US" sz="2800" kern="1200" dirty="0">
                <a:solidFill>
                  <a:schemeClr val="tx1"/>
                </a:solidFill>
                <a:latin typeface="Arial"/>
                <a:cs typeface="Arial"/>
              </a:rPr>
              <a:t> </a:t>
            </a:r>
            <a:r>
              <a:rPr lang="en-US" sz="2800" kern="1200" dirty="0" err="1">
                <a:solidFill>
                  <a:schemeClr val="tx1"/>
                </a:solidFill>
                <a:latin typeface="Arial"/>
                <a:cs typeface="Arial"/>
              </a:rPr>
              <a:t>pericoloso</a:t>
            </a:r>
            <a:r>
              <a:rPr lang="en-US" sz="2800" kern="1200" dirty="0">
                <a:solidFill>
                  <a:schemeClr val="tx1"/>
                </a:solidFill>
                <a:latin typeface="Arial"/>
                <a:cs typeface="Arial"/>
              </a:rPr>
              <a:t> per la salute la cui </a:t>
            </a:r>
            <a:r>
              <a:rPr lang="en-US" sz="2800" kern="1200" dirty="0" err="1">
                <a:solidFill>
                  <a:schemeClr val="tx1"/>
                </a:solidFill>
                <a:latin typeface="Arial"/>
                <a:cs typeface="Arial"/>
              </a:rPr>
              <a:t>classificazione</a:t>
            </a:r>
            <a:r>
              <a:rPr lang="en-US" sz="2800" kern="1200" dirty="0">
                <a:solidFill>
                  <a:schemeClr val="tx1"/>
                </a:solidFill>
                <a:latin typeface="Arial"/>
                <a:cs typeface="Arial"/>
              </a:rPr>
              <a:t> dal </a:t>
            </a:r>
            <a:r>
              <a:rPr lang="en-US" sz="2800" kern="1200" dirty="0" err="1">
                <a:solidFill>
                  <a:schemeClr val="tx1"/>
                </a:solidFill>
                <a:latin typeface="Arial"/>
                <a:cs typeface="Arial"/>
              </a:rPr>
              <a:t>sito</a:t>
            </a:r>
            <a:r>
              <a:rPr lang="en-US" sz="2800" kern="1200" dirty="0">
                <a:solidFill>
                  <a:schemeClr val="tx1"/>
                </a:solidFill>
                <a:latin typeface="Arial"/>
                <a:cs typeface="Arial"/>
              </a:rPr>
              <a:t> ECHA (</a:t>
            </a:r>
            <a:r>
              <a:rPr lang="en-US" sz="3200" u="sng" dirty="0">
                <a:solidFill>
                  <a:srgbClr val="0000FF"/>
                </a:solidFill>
                <a:latin typeface="Calibri" panose="020F0502020204030204" pitchFamily="34" charset="0"/>
                <a:ea typeface="Times New Roman" panose="02020603050405020304" pitchFamily="18" charset="0"/>
                <a:cs typeface="Times New Roman" panose="02020603050405020304" pitchFamily="18" charset="0"/>
                <a:hlinkClick r:id="rId2"/>
              </a:rPr>
              <a:t>registration dossier</a:t>
            </a:r>
            <a:r>
              <a:rPr lang="en-US" sz="3200" u="sng"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 </a:t>
            </a:r>
            <a:r>
              <a:rPr lang="en-IE" sz="2800" kern="1200" dirty="0">
                <a:solidFill>
                  <a:schemeClr val="tx1"/>
                </a:solidFill>
                <a:latin typeface="Arial"/>
                <a:cs typeface="Arial"/>
              </a:rPr>
              <a:t>14295</a:t>
            </a:r>
            <a:r>
              <a:rPr lang="en-IE"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800" kern="1200" dirty="0" err="1">
                <a:solidFill>
                  <a:schemeClr val="tx1"/>
                </a:solidFill>
                <a:latin typeface="Arial"/>
                <a:cs typeface="Arial"/>
              </a:rPr>
              <a:t>risulta</a:t>
            </a:r>
            <a:r>
              <a:rPr lang="en-US" sz="2800" kern="1200" dirty="0">
                <a:solidFill>
                  <a:schemeClr val="tx1"/>
                </a:solidFill>
                <a:latin typeface="Arial"/>
                <a:cs typeface="Arial"/>
              </a:rPr>
              <a:t> :  </a:t>
            </a:r>
          </a:p>
          <a:p>
            <a:pPr lvl="1" indent="0" algn="l" defTabSz="650230" rtl="0">
              <a:spcBef>
                <a:spcPct val="20000"/>
              </a:spcBef>
              <a:buClr>
                <a:schemeClr val="accent1"/>
              </a:buClr>
            </a:pPr>
            <a:r>
              <a:rPr lang="en-US" sz="2800" kern="1200" dirty="0">
                <a:solidFill>
                  <a:schemeClr val="tx1"/>
                </a:solidFill>
                <a:latin typeface="Arial"/>
                <a:cs typeface="Arial"/>
              </a:rPr>
              <a:t>   H300</a:t>
            </a:r>
            <a:r>
              <a:rPr lang="it-IT" sz="2800" dirty="0"/>
              <a:t> – </a:t>
            </a:r>
            <a:r>
              <a:rPr lang="it-IT" sz="2800" kern="1200" dirty="0">
                <a:solidFill>
                  <a:schemeClr val="tx1"/>
                </a:solidFill>
                <a:latin typeface="Arial"/>
                <a:cs typeface="Arial"/>
              </a:rPr>
              <a:t>Letale se ingerito (</a:t>
            </a:r>
            <a:r>
              <a:rPr lang="it-IT" sz="2800" kern="1200" dirty="0" err="1">
                <a:solidFill>
                  <a:schemeClr val="tx1"/>
                </a:solidFill>
                <a:latin typeface="Arial"/>
                <a:cs typeface="Arial"/>
              </a:rPr>
              <a:t>Tossicita`</a:t>
            </a:r>
            <a:r>
              <a:rPr lang="it-IT" sz="2800" kern="1200" dirty="0">
                <a:solidFill>
                  <a:schemeClr val="tx1"/>
                </a:solidFill>
                <a:latin typeface="Arial"/>
                <a:cs typeface="Arial"/>
              </a:rPr>
              <a:t> acuta </a:t>
            </a:r>
            <a:r>
              <a:rPr lang="it-IT" sz="2800" kern="1200" dirty="0" err="1">
                <a:solidFill>
                  <a:schemeClr val="tx1"/>
                </a:solidFill>
                <a:latin typeface="Arial"/>
                <a:cs typeface="Arial"/>
              </a:rPr>
              <a:t>cat</a:t>
            </a:r>
            <a:r>
              <a:rPr lang="it-IT" sz="2800" kern="1200" dirty="0">
                <a:solidFill>
                  <a:schemeClr val="tx1"/>
                </a:solidFill>
                <a:latin typeface="Arial"/>
                <a:cs typeface="Arial"/>
              </a:rPr>
              <a:t>. 1) ; </a:t>
            </a:r>
          </a:p>
          <a:p>
            <a:pPr lvl="1" indent="0" algn="l" defTabSz="650230" rtl="0">
              <a:spcBef>
                <a:spcPct val="20000"/>
              </a:spcBef>
              <a:buClr>
                <a:schemeClr val="accent1"/>
              </a:buClr>
            </a:pPr>
            <a:r>
              <a:rPr lang="it-IT" sz="2800" kern="1200" dirty="0">
                <a:solidFill>
                  <a:schemeClr val="tx1"/>
                </a:solidFill>
                <a:latin typeface="Arial"/>
                <a:cs typeface="Arial"/>
              </a:rPr>
              <a:t>   H310 – Fatale per  contatto con la pelle; </a:t>
            </a:r>
          </a:p>
          <a:p>
            <a:pPr lvl="1" indent="0" algn="l" defTabSz="650230" rtl="0">
              <a:spcBef>
                <a:spcPct val="20000"/>
              </a:spcBef>
              <a:buClr>
                <a:schemeClr val="accent1"/>
              </a:buClr>
            </a:pPr>
            <a:r>
              <a:rPr lang="it-IT" sz="2800" kern="1200" dirty="0">
                <a:solidFill>
                  <a:schemeClr val="tx1"/>
                </a:solidFill>
                <a:latin typeface="Arial"/>
                <a:cs typeface="Arial"/>
              </a:rPr>
              <a:t>   H314 – Provoca gravi ustioni cutanee e gravi lesioni oculari; </a:t>
            </a:r>
          </a:p>
          <a:p>
            <a:pPr lvl="1" indent="0" algn="l" defTabSz="650230" rtl="0">
              <a:spcBef>
                <a:spcPct val="20000"/>
              </a:spcBef>
              <a:buClr>
                <a:schemeClr val="accent1"/>
              </a:buClr>
            </a:pPr>
            <a:r>
              <a:rPr lang="it-IT" sz="2800" kern="1200" dirty="0">
                <a:solidFill>
                  <a:schemeClr val="tx1"/>
                </a:solidFill>
                <a:latin typeface="Arial"/>
                <a:cs typeface="Arial"/>
              </a:rPr>
              <a:t>   H318 – Causa gravi lesioni oculari. </a:t>
            </a:r>
          </a:p>
          <a:p>
            <a:pPr lvl="1" indent="0" algn="l" defTabSz="650230" rtl="0">
              <a:spcBef>
                <a:spcPct val="20000"/>
              </a:spcBef>
              <a:buClr>
                <a:schemeClr val="accent1"/>
              </a:buClr>
            </a:pPr>
            <a:r>
              <a:rPr lang="it-IT" sz="2800" b="1" kern="1200" dirty="0">
                <a:solidFill>
                  <a:schemeClr val="tx1"/>
                </a:solidFill>
                <a:latin typeface="Arial"/>
                <a:cs typeface="Arial"/>
              </a:rPr>
              <a:t>   H411 – Tossico per la vita acquatica con effetti di lungo </a:t>
            </a:r>
          </a:p>
          <a:p>
            <a:pPr lvl="1" indent="0" algn="l" defTabSz="650230" rtl="0">
              <a:spcBef>
                <a:spcPct val="20000"/>
              </a:spcBef>
              <a:buClr>
                <a:schemeClr val="accent1"/>
              </a:buClr>
            </a:pPr>
            <a:r>
              <a:rPr lang="it-IT" sz="2800" b="1" kern="1200" dirty="0">
                <a:solidFill>
                  <a:schemeClr val="tx1"/>
                </a:solidFill>
                <a:latin typeface="Arial"/>
                <a:cs typeface="Arial"/>
              </a:rPr>
              <a:t>                termine (</a:t>
            </a:r>
            <a:r>
              <a:rPr lang="it-IT" sz="2800" b="1" kern="1200" dirty="0" err="1">
                <a:solidFill>
                  <a:schemeClr val="tx1"/>
                </a:solidFill>
                <a:latin typeface="Arial"/>
                <a:cs typeface="Arial"/>
              </a:rPr>
              <a:t>Cat</a:t>
            </a:r>
            <a:r>
              <a:rPr lang="it-IT" sz="2800" b="1" kern="1200" dirty="0">
                <a:solidFill>
                  <a:schemeClr val="tx1"/>
                </a:solidFill>
                <a:latin typeface="Arial"/>
                <a:cs typeface="Arial"/>
              </a:rPr>
              <a:t>. di pericolo 2 cronico per la vita  </a:t>
            </a:r>
          </a:p>
          <a:p>
            <a:pPr lvl="1" indent="0" algn="l" defTabSz="650230" rtl="0">
              <a:spcBef>
                <a:spcPct val="20000"/>
              </a:spcBef>
              <a:buClr>
                <a:schemeClr val="accent1"/>
              </a:buClr>
            </a:pPr>
            <a:r>
              <a:rPr lang="it-IT" sz="2800" b="1" kern="1200" dirty="0">
                <a:solidFill>
                  <a:schemeClr val="tx1"/>
                </a:solidFill>
                <a:latin typeface="Arial"/>
                <a:cs typeface="Arial"/>
              </a:rPr>
              <a:t>		   acquatica)</a:t>
            </a:r>
          </a:p>
          <a:p>
            <a:pPr marL="0" marR="0">
              <a:spcBef>
                <a:spcPts val="0"/>
              </a:spcBef>
              <a:spcAft>
                <a:spcPts val="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it-IT" sz="2800" kern="1200" dirty="0">
                <a:solidFill>
                  <a:schemeClr val="tx1"/>
                </a:solidFill>
                <a:latin typeface="Arial"/>
                <a:cs typeface="Arial"/>
              </a:rPr>
              <a:t>Dal </a:t>
            </a:r>
            <a:r>
              <a:rPr lang="it-IT" sz="2800" kern="1200" dirty="0" err="1">
                <a:solidFill>
                  <a:schemeClr val="tx1"/>
                </a:solidFill>
                <a:latin typeface="Arial"/>
                <a:cs typeface="Arial"/>
              </a:rPr>
              <a:t>Registration</a:t>
            </a:r>
            <a:r>
              <a:rPr lang="it-IT" sz="2800" kern="1200" dirty="0">
                <a:solidFill>
                  <a:schemeClr val="tx1"/>
                </a:solidFill>
                <a:latin typeface="Arial"/>
                <a:cs typeface="Arial"/>
              </a:rPr>
              <a:t> Dossier il NOEC (Not </a:t>
            </a:r>
            <a:r>
              <a:rPr lang="it-IT" sz="2800" kern="1200" dirty="0" err="1">
                <a:solidFill>
                  <a:schemeClr val="tx1"/>
                </a:solidFill>
                <a:latin typeface="Arial"/>
                <a:cs typeface="Arial"/>
              </a:rPr>
              <a:t>Observed</a:t>
            </a:r>
            <a:r>
              <a:rPr lang="it-IT" sz="2800" kern="1200" dirty="0">
                <a:solidFill>
                  <a:schemeClr val="tx1"/>
                </a:solidFill>
                <a:latin typeface="Arial"/>
                <a:cs typeface="Arial"/>
              </a:rPr>
              <a:t> </a:t>
            </a:r>
            <a:r>
              <a:rPr lang="it-IT" sz="2800" kern="1200" dirty="0" err="1">
                <a:solidFill>
                  <a:schemeClr val="tx1"/>
                </a:solidFill>
                <a:latin typeface="Arial"/>
                <a:cs typeface="Arial"/>
              </a:rPr>
              <a:t>Effect</a:t>
            </a:r>
            <a:r>
              <a:rPr lang="it-IT" sz="2800" kern="1200" dirty="0">
                <a:solidFill>
                  <a:schemeClr val="tx1"/>
                </a:solidFill>
                <a:latin typeface="Arial"/>
                <a:cs typeface="Arial"/>
              </a:rPr>
              <a:t> </a:t>
            </a:r>
            <a:r>
              <a:rPr lang="it-IT" sz="2800" kern="1200" dirty="0" err="1">
                <a:solidFill>
                  <a:schemeClr val="tx1"/>
                </a:solidFill>
                <a:latin typeface="Arial"/>
                <a:cs typeface="Arial"/>
              </a:rPr>
              <a:t>Concentration</a:t>
            </a:r>
            <a:r>
              <a:rPr lang="it-IT" sz="2800" kern="1200" dirty="0">
                <a:solidFill>
                  <a:schemeClr val="tx1"/>
                </a:solidFill>
                <a:latin typeface="Arial"/>
                <a:cs typeface="Arial"/>
              </a:rPr>
              <a:t>) del TMAH risulta 25 µg/l </a:t>
            </a:r>
            <a:r>
              <a:rPr lang="en-US" sz="2800" kern="1200" dirty="0">
                <a:solidFill>
                  <a:schemeClr val="tx1"/>
                </a:solidFill>
                <a:latin typeface="Arial"/>
                <a:cs typeface="Arial"/>
              </a:rPr>
              <a:t>.</a:t>
            </a:r>
          </a:p>
          <a:p>
            <a:pPr marL="0" marR="0" algn="l">
              <a:spcBef>
                <a:spcPts val="0"/>
              </a:spcBef>
              <a:spcAft>
                <a:spcPts val="0"/>
              </a:spcAft>
            </a:pPr>
            <a:r>
              <a:rPr lang="en-US" sz="2800" kern="1200" dirty="0" err="1">
                <a:solidFill>
                  <a:schemeClr val="tx1"/>
                </a:solidFill>
                <a:latin typeface="Arial"/>
                <a:cs typeface="Arial"/>
              </a:rPr>
              <a:t>Inoltre</a:t>
            </a:r>
            <a:r>
              <a:rPr lang="en-US" sz="2800" kern="1200" dirty="0">
                <a:solidFill>
                  <a:schemeClr val="tx1"/>
                </a:solidFill>
                <a:latin typeface="Arial"/>
                <a:cs typeface="Arial"/>
              </a:rPr>
              <a:t>, la </a:t>
            </a:r>
            <a:r>
              <a:rPr lang="en-US" sz="2800" kern="1200" dirty="0" err="1">
                <a:solidFill>
                  <a:schemeClr val="tx1"/>
                </a:solidFill>
                <a:latin typeface="Arial"/>
                <a:cs typeface="Arial"/>
              </a:rPr>
              <a:t>normativa</a:t>
            </a:r>
            <a:r>
              <a:rPr lang="en-US" sz="2800" kern="1200" dirty="0">
                <a:solidFill>
                  <a:schemeClr val="tx1"/>
                </a:solidFill>
                <a:latin typeface="Arial"/>
                <a:cs typeface="Arial"/>
              </a:rPr>
              <a:t> </a:t>
            </a:r>
            <a:r>
              <a:rPr lang="en-US" sz="2800" kern="1200" dirty="0" err="1">
                <a:solidFill>
                  <a:schemeClr val="tx1"/>
                </a:solidFill>
                <a:latin typeface="Arial"/>
                <a:cs typeface="Arial"/>
              </a:rPr>
              <a:t>comunitaria</a:t>
            </a:r>
            <a:r>
              <a:rPr lang="en-US" sz="2800" kern="1200" dirty="0">
                <a:solidFill>
                  <a:schemeClr val="tx1"/>
                </a:solidFill>
                <a:latin typeface="Arial"/>
                <a:cs typeface="Arial"/>
              </a:rPr>
              <a:t> non </a:t>
            </a:r>
            <a:r>
              <a:rPr lang="en-US" sz="2800" kern="1200" dirty="0" err="1">
                <a:solidFill>
                  <a:schemeClr val="tx1"/>
                </a:solidFill>
                <a:latin typeface="Arial"/>
                <a:cs typeface="Arial"/>
              </a:rPr>
              <a:t>fissa</a:t>
            </a:r>
            <a:r>
              <a:rPr lang="en-US" sz="2800" kern="1200" dirty="0">
                <a:solidFill>
                  <a:schemeClr val="tx1"/>
                </a:solidFill>
                <a:latin typeface="Arial"/>
                <a:cs typeface="Arial"/>
              </a:rPr>
              <a:t> un </a:t>
            </a:r>
            <a:r>
              <a:rPr lang="en-US" sz="2800" kern="1200" dirty="0" err="1">
                <a:solidFill>
                  <a:schemeClr val="tx1"/>
                </a:solidFill>
                <a:latin typeface="Arial"/>
                <a:cs typeface="Arial"/>
              </a:rPr>
              <a:t>limite</a:t>
            </a:r>
            <a:r>
              <a:rPr lang="en-US" sz="2800" kern="1200" dirty="0">
                <a:solidFill>
                  <a:schemeClr val="tx1"/>
                </a:solidFill>
                <a:latin typeface="Arial"/>
                <a:cs typeface="Arial"/>
              </a:rPr>
              <a:t> di </a:t>
            </a:r>
            <a:r>
              <a:rPr lang="en-US" sz="2800" kern="1200" dirty="0" err="1">
                <a:solidFill>
                  <a:schemeClr val="tx1"/>
                </a:solidFill>
                <a:latin typeface="Arial"/>
                <a:cs typeface="Arial"/>
              </a:rPr>
              <a:t>concentrazione</a:t>
            </a:r>
            <a:r>
              <a:rPr lang="en-US" sz="2800" kern="1200" dirty="0">
                <a:solidFill>
                  <a:schemeClr val="tx1"/>
                </a:solidFill>
                <a:latin typeface="Arial"/>
                <a:cs typeface="Arial"/>
              </a:rPr>
              <a:t> </a:t>
            </a:r>
            <a:r>
              <a:rPr lang="en-US" sz="2800" kern="1200" dirty="0" err="1">
                <a:solidFill>
                  <a:schemeClr val="tx1"/>
                </a:solidFill>
                <a:latin typeface="Arial"/>
                <a:cs typeface="Arial"/>
              </a:rPr>
              <a:t>allo</a:t>
            </a:r>
            <a:r>
              <a:rPr lang="en-US" sz="2800" kern="1200" dirty="0">
                <a:solidFill>
                  <a:schemeClr val="tx1"/>
                </a:solidFill>
                <a:latin typeface="Arial"/>
                <a:cs typeface="Arial"/>
              </a:rPr>
              <a:t> </a:t>
            </a:r>
            <a:r>
              <a:rPr lang="en-US" sz="2800" kern="1200" dirty="0" err="1">
                <a:solidFill>
                  <a:schemeClr val="tx1"/>
                </a:solidFill>
                <a:latin typeface="Arial"/>
                <a:cs typeface="Arial"/>
              </a:rPr>
              <a:t>scarico</a:t>
            </a:r>
            <a:r>
              <a:rPr lang="en-US" sz="2800" kern="1200" dirty="0">
                <a:solidFill>
                  <a:schemeClr val="tx1"/>
                </a:solidFill>
                <a:latin typeface="Arial"/>
                <a:cs typeface="Arial"/>
              </a:rPr>
              <a:t> </a:t>
            </a:r>
            <a:r>
              <a:rPr lang="en-US" sz="2800" kern="1200" dirty="0" err="1">
                <a:solidFill>
                  <a:schemeClr val="tx1"/>
                </a:solidFill>
                <a:latin typeface="Arial"/>
                <a:cs typeface="Arial"/>
              </a:rPr>
              <a:t>nelle</a:t>
            </a:r>
            <a:r>
              <a:rPr lang="en-US" sz="2800" kern="1200" dirty="0">
                <a:solidFill>
                  <a:schemeClr val="tx1"/>
                </a:solidFill>
                <a:latin typeface="Arial"/>
                <a:cs typeface="Arial"/>
              </a:rPr>
              <a:t> </a:t>
            </a:r>
            <a:r>
              <a:rPr lang="en-US" sz="2800" kern="1200" dirty="0" err="1">
                <a:solidFill>
                  <a:schemeClr val="tx1"/>
                </a:solidFill>
                <a:latin typeface="Arial"/>
                <a:cs typeface="Arial"/>
              </a:rPr>
              <a:t>acque</a:t>
            </a:r>
            <a:r>
              <a:rPr lang="en-US" sz="2800" kern="1200" dirty="0">
                <a:solidFill>
                  <a:schemeClr val="tx1"/>
                </a:solidFill>
                <a:latin typeface="Arial"/>
                <a:cs typeface="Arial"/>
              </a:rPr>
              <a:t> per </a:t>
            </a:r>
            <a:r>
              <a:rPr lang="en-US" sz="2800" kern="1200" dirty="0" err="1">
                <a:solidFill>
                  <a:schemeClr val="tx1"/>
                </a:solidFill>
                <a:latin typeface="Arial"/>
                <a:cs typeface="Arial"/>
              </a:rPr>
              <a:t>detta</a:t>
            </a:r>
            <a:r>
              <a:rPr lang="en-US" sz="2800" kern="1200" dirty="0">
                <a:solidFill>
                  <a:schemeClr val="tx1"/>
                </a:solidFill>
                <a:latin typeface="Arial"/>
                <a:cs typeface="Arial"/>
              </a:rPr>
              <a:t> </a:t>
            </a:r>
            <a:r>
              <a:rPr lang="en-US" sz="2800" kern="1200" dirty="0" err="1">
                <a:solidFill>
                  <a:schemeClr val="tx1"/>
                </a:solidFill>
                <a:latin typeface="Arial"/>
                <a:cs typeface="Arial"/>
              </a:rPr>
              <a:t>sostanza</a:t>
            </a:r>
            <a:r>
              <a:rPr lang="en-US" sz="2800" kern="1200" dirty="0">
                <a:solidFill>
                  <a:schemeClr val="tx1"/>
                </a:solidFill>
                <a:latin typeface="Arial"/>
                <a:cs typeface="Arial"/>
              </a:rPr>
              <a:t>. </a:t>
            </a:r>
          </a:p>
        </p:txBody>
      </p:sp>
      <p:pic>
        <p:nvPicPr>
          <p:cNvPr id="11" name="Picture 10" descr="The corrosion pictogram in the Globally Harmonized System of Classification and Labelling of Chemicals (GHS)">
            <a:hlinkClick r:id="rId3" tooltip="The corrosion pictogram in the Globally Harmonized System of Classification and Labelling of Chemicals (GHS)"/>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6316" y="3676373"/>
            <a:ext cx="1075828" cy="10758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The skull-and-crossbones pictogram in the Globally Harmonized System of Classification and Labelling of Chemicals (GHS)">
            <a:hlinkClick r:id="rId5" tooltip="The skull-and-crossbones pictogram in the Globally Harmonized System of Classification and Labelling of Chemicals (GHS)"/>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06316" y="2588407"/>
            <a:ext cx="1044037" cy="10440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a:stretch>
            <a:fillRect/>
          </a:stretch>
        </p:blipFill>
        <p:spPr>
          <a:xfrm>
            <a:off x="10806316" y="4970932"/>
            <a:ext cx="1128707" cy="1117120"/>
          </a:xfrm>
          <a:prstGeom prst="rect">
            <a:avLst/>
          </a:prstGeom>
        </p:spPr>
      </p:pic>
    </p:spTree>
    <p:extLst>
      <p:ext uri="{BB962C8B-B14F-4D97-AF65-F5344CB8AC3E}">
        <p14:creationId xmlns:p14="http://schemas.microsoft.com/office/powerpoint/2010/main" val="1619602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51885" y="136361"/>
            <a:ext cx="10740443" cy="914400"/>
          </a:xfrm>
          <a:solidFill>
            <a:schemeClr val="bg1"/>
          </a:solidFill>
        </p:spPr>
        <p:txBody>
          <a:bodyPr/>
          <a:lstStyle/>
          <a:p>
            <a:r>
              <a:rPr lang="en-US" sz="3000" dirty="0">
                <a:solidFill>
                  <a:schemeClr val="accent1"/>
                </a:solidFill>
              </a:rPr>
              <a:t>L’OBIETTIVO INDIVIDUATO DALL’ IST. SUP. SANITA` (1/2)</a:t>
            </a:r>
          </a:p>
        </p:txBody>
      </p:sp>
      <p:sp>
        <p:nvSpPr>
          <p:cNvPr id="9" name="Rectangle 9"/>
          <p:cNvSpPr>
            <a:spLocks noChangeArrowheads="1"/>
          </p:cNvSpPr>
          <p:nvPr/>
        </p:nvSpPr>
        <p:spPr bwMode="auto">
          <a:xfrm>
            <a:off x="0" y="0"/>
            <a:ext cx="13004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hlinkClick r:id="rId2" tooltip="The corrosion pictogram in the Globally Harmonized System of Classification and Labelling of Chemicals (GHS)"/>
              </a:rPr>
              <a:t>  </a:t>
            </a:r>
            <a:r>
              <a:rPr kumimoji="0" lang="en-US" altLang="en-US" sz="3000" b="0" i="0" u="none" strike="noStrike" cap="none" normalizeH="0" baseline="0">
                <a:ln>
                  <a:noFill/>
                </a:ln>
                <a:solidFill>
                  <a:schemeClr val="tx1"/>
                </a:solidFill>
                <a:effectLst/>
                <a:latin typeface="Arial" panose="020B0604020202020204" pitchFamily="34" charset="0"/>
              </a:rPr>
              <a:t> </a:t>
            </a:r>
            <a:r>
              <a:rPr kumimoji="0" lang="en-US" altLang="en-US" sz="1000" b="0" i="0" u="none" strike="noStrike" cap="none" normalizeH="0" baseline="0">
                <a:ln>
                  <a:noFill/>
                </a:ln>
                <a:solidFill>
                  <a:schemeClr val="tx1"/>
                </a:solidFill>
                <a:effectLst/>
                <a:latin typeface="Arial" panose="020B0604020202020204" pitchFamily="34" charset="0"/>
              </a:rPr>
              <a:t>             </a:t>
            </a:r>
            <a:r>
              <a:rPr kumimoji="0" lang="en-US" altLang="en-US" sz="1000" b="0" i="0" u="none" strike="noStrike" cap="none" normalizeH="0" baseline="0">
                <a:ln>
                  <a:noFill/>
                </a:ln>
                <a:solidFill>
                  <a:schemeClr val="tx1"/>
                </a:solidFill>
                <a:effectLst/>
                <a:latin typeface="Arial" panose="020B0604020202020204" pitchFamily="34" charset="0"/>
                <a:hlinkClick r:id="rId3" tooltip="The skull-and-crossbones pictogram in the Globally Harmonized System of Classification and Labelling of Chemicals (GHS)"/>
              </a:rPr>
              <a:t>  </a:t>
            </a:r>
            <a:r>
              <a:rPr kumimoji="0" lang="en-US" altLang="en-US" sz="3000" b="0" i="0" u="none" strike="noStrike" cap="none" normalizeH="0" baseline="0">
                <a:ln>
                  <a:noFill/>
                </a:ln>
                <a:solidFill>
                  <a:schemeClr val="tx1"/>
                </a:solidFill>
                <a:effectLst/>
                <a:latin typeface="Arial" panose="020B0604020202020204" pitchFamily="34" charset="0"/>
              </a:rPr>
              <a:t> </a:t>
            </a:r>
            <a:r>
              <a:rPr kumimoji="0" lang="en-US" altLang="en-US" sz="1000" b="0" i="0" u="none" strike="noStrike" cap="none" normalizeH="0" baseline="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0" i="0" u="none" strike="noStrike" cap="none" normalizeH="0" baseline="30000">
                <a:ln>
                  <a:noFill/>
                </a:ln>
                <a:solidFill>
                  <a:schemeClr val="tx1"/>
                </a:solidFill>
                <a:effectLst/>
                <a:latin typeface="Arial" panose="020B0604020202020204" pitchFamily="34" charset="0"/>
                <a:hlinkClick r:id="rId4"/>
              </a:rPr>
              <a:t>[2]</a:t>
            </a:r>
            <a:endParaRPr kumimoji="0" lang="en-US" altLang="en-US" sz="10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chemeClr val="tx1"/>
              </a:solidFill>
              <a:effectLst/>
              <a:latin typeface="Arial" panose="020B0604020202020204" pitchFamily="34" charset="0"/>
            </a:endParaRPr>
          </a:p>
        </p:txBody>
      </p:sp>
      <p:pic>
        <p:nvPicPr>
          <p:cNvPr id="13" name="Picture 12"/>
          <p:cNvPicPr>
            <a:picLocks noChangeAspect="1"/>
          </p:cNvPicPr>
          <p:nvPr/>
        </p:nvPicPr>
        <p:blipFill>
          <a:blip r:embed="rId5"/>
          <a:stretch>
            <a:fillRect/>
          </a:stretch>
        </p:blipFill>
        <p:spPr>
          <a:xfrm>
            <a:off x="921905" y="2209797"/>
            <a:ext cx="11433170" cy="6565232"/>
          </a:xfrm>
          <a:prstGeom prst="rect">
            <a:avLst/>
          </a:prstGeom>
        </p:spPr>
      </p:pic>
      <p:sp>
        <p:nvSpPr>
          <p:cNvPr id="14" name="Right Arrow 13"/>
          <p:cNvSpPr/>
          <p:nvPr/>
        </p:nvSpPr>
        <p:spPr>
          <a:xfrm rot="16200000">
            <a:off x="10969592" y="4623331"/>
            <a:ext cx="503562" cy="484632"/>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ight Arrow 21"/>
          <p:cNvSpPr/>
          <p:nvPr/>
        </p:nvSpPr>
        <p:spPr>
          <a:xfrm rot="16200000">
            <a:off x="4622195" y="8646770"/>
            <a:ext cx="503562" cy="484632"/>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ight Arrow 22"/>
          <p:cNvSpPr/>
          <p:nvPr/>
        </p:nvSpPr>
        <p:spPr>
          <a:xfrm rot="16200000">
            <a:off x="9301213" y="8665942"/>
            <a:ext cx="503562" cy="484632"/>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6"/>
          <a:stretch>
            <a:fillRect/>
          </a:stretch>
        </p:blipFill>
        <p:spPr>
          <a:xfrm>
            <a:off x="9552994" y="1220902"/>
            <a:ext cx="2684713" cy="1034133"/>
          </a:xfrm>
          <a:prstGeom prst="rect">
            <a:avLst/>
          </a:prstGeom>
        </p:spPr>
      </p:pic>
    </p:spTree>
    <p:extLst>
      <p:ext uri="{BB962C8B-B14F-4D97-AF65-F5344CB8AC3E}">
        <p14:creationId xmlns:p14="http://schemas.microsoft.com/office/powerpoint/2010/main" val="2940141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9"/>
          <p:cNvSpPr>
            <a:spLocks noChangeArrowheads="1"/>
          </p:cNvSpPr>
          <p:nvPr/>
        </p:nvSpPr>
        <p:spPr bwMode="auto">
          <a:xfrm>
            <a:off x="0" y="0"/>
            <a:ext cx="13004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hlinkClick r:id="rId2" tooltip="The corrosion pictogram in the Globally Harmonized System of Classification and Labelling of Chemicals (GHS)"/>
              </a:rPr>
              <a:t>  </a:t>
            </a:r>
            <a:r>
              <a:rPr kumimoji="0" lang="en-US" altLang="en-US" sz="3000" b="0" i="0" u="none" strike="noStrike" cap="none" normalizeH="0" baseline="0">
                <a:ln>
                  <a:noFill/>
                </a:ln>
                <a:solidFill>
                  <a:schemeClr val="tx1"/>
                </a:solidFill>
                <a:effectLst/>
                <a:latin typeface="Arial" panose="020B0604020202020204" pitchFamily="34" charset="0"/>
              </a:rPr>
              <a:t> </a:t>
            </a:r>
            <a:r>
              <a:rPr kumimoji="0" lang="en-US" altLang="en-US" sz="1000" b="0" i="0" u="none" strike="noStrike" cap="none" normalizeH="0" baseline="0">
                <a:ln>
                  <a:noFill/>
                </a:ln>
                <a:solidFill>
                  <a:schemeClr val="tx1"/>
                </a:solidFill>
                <a:effectLst/>
                <a:latin typeface="Arial" panose="020B0604020202020204" pitchFamily="34" charset="0"/>
              </a:rPr>
              <a:t>             </a:t>
            </a:r>
            <a:r>
              <a:rPr kumimoji="0" lang="en-US" altLang="en-US" sz="1000" b="0" i="0" u="none" strike="noStrike" cap="none" normalizeH="0" baseline="0">
                <a:ln>
                  <a:noFill/>
                </a:ln>
                <a:solidFill>
                  <a:schemeClr val="tx1"/>
                </a:solidFill>
                <a:effectLst/>
                <a:latin typeface="Arial" panose="020B0604020202020204" pitchFamily="34" charset="0"/>
                <a:hlinkClick r:id="rId3" tooltip="The skull-and-crossbones pictogram in the Globally Harmonized System of Classification and Labelling of Chemicals (GHS)"/>
              </a:rPr>
              <a:t>  </a:t>
            </a:r>
            <a:r>
              <a:rPr kumimoji="0" lang="en-US" altLang="en-US" sz="3000" b="0" i="0" u="none" strike="noStrike" cap="none" normalizeH="0" baseline="0">
                <a:ln>
                  <a:noFill/>
                </a:ln>
                <a:solidFill>
                  <a:schemeClr val="tx1"/>
                </a:solidFill>
                <a:effectLst/>
                <a:latin typeface="Arial" panose="020B0604020202020204" pitchFamily="34" charset="0"/>
              </a:rPr>
              <a:t> </a:t>
            </a:r>
            <a:r>
              <a:rPr kumimoji="0" lang="en-US" altLang="en-US" sz="1000" b="0" i="0" u="none" strike="noStrike" cap="none" normalizeH="0" baseline="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0" i="0" u="none" strike="noStrike" cap="none" normalizeH="0" baseline="30000">
                <a:ln>
                  <a:noFill/>
                </a:ln>
                <a:solidFill>
                  <a:schemeClr val="tx1"/>
                </a:solidFill>
                <a:effectLst/>
                <a:latin typeface="Arial" panose="020B0604020202020204" pitchFamily="34" charset="0"/>
                <a:hlinkClick r:id="rId4"/>
              </a:rPr>
              <a:t>[2]</a:t>
            </a:r>
            <a:endParaRPr kumimoji="0" lang="en-US" altLang="en-US" sz="10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chemeClr val="tx1"/>
              </a:solidFill>
              <a:effectLst/>
              <a:latin typeface="Arial" panose="020B0604020202020204" pitchFamily="34" charset="0"/>
            </a:endParaRPr>
          </a:p>
        </p:txBody>
      </p:sp>
      <p:pic>
        <p:nvPicPr>
          <p:cNvPr id="3" name="Picture 2"/>
          <p:cNvPicPr>
            <a:picLocks noChangeAspect="1"/>
          </p:cNvPicPr>
          <p:nvPr/>
        </p:nvPicPr>
        <p:blipFill>
          <a:blip r:embed="rId5"/>
          <a:stretch>
            <a:fillRect/>
          </a:stretch>
        </p:blipFill>
        <p:spPr>
          <a:xfrm>
            <a:off x="898359" y="1594634"/>
            <a:ext cx="11229474" cy="7311032"/>
          </a:xfrm>
          <a:prstGeom prst="rect">
            <a:avLst/>
          </a:prstGeom>
        </p:spPr>
      </p:pic>
      <p:sp>
        <p:nvSpPr>
          <p:cNvPr id="6" name="Right Arrow 5"/>
          <p:cNvSpPr/>
          <p:nvPr/>
        </p:nvSpPr>
        <p:spPr>
          <a:xfrm rot="10800000">
            <a:off x="11755655" y="3965609"/>
            <a:ext cx="503562" cy="484632"/>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1"/>
          <p:cNvSpPr txBox="1">
            <a:spLocks/>
          </p:cNvSpPr>
          <p:nvPr/>
        </p:nvSpPr>
        <p:spPr>
          <a:xfrm>
            <a:off x="689547" y="401120"/>
            <a:ext cx="11976473" cy="914400"/>
          </a:xfrm>
          <a:prstGeom prst="rect">
            <a:avLst/>
          </a:prstGeom>
          <a:solidFill>
            <a:schemeClr val="bg1"/>
          </a:solidFill>
        </p:spPr>
        <p:txBody>
          <a:bodyPr anchor="ctr">
            <a:noAutofit/>
          </a:bodyPr>
          <a:lstStyle>
            <a:lvl1pPr marL="0" marR="0" indent="0" algn="l" defTabSz="650230" rtl="0" eaLnBrk="1" fontAlgn="auto" latinLnBrk="0" hangingPunct="1">
              <a:lnSpc>
                <a:spcPct val="100000"/>
              </a:lnSpc>
              <a:spcBef>
                <a:spcPct val="20000"/>
              </a:spcBef>
              <a:spcAft>
                <a:spcPts val="0"/>
              </a:spcAft>
              <a:buClrTx/>
              <a:buSzTx/>
              <a:buFont typeface="Arial"/>
              <a:buNone/>
              <a:tabLst/>
              <a:defRPr sz="2276" b="1" i="0" kern="1200" baseline="0">
                <a:solidFill>
                  <a:srgbClr val="FF8100"/>
                </a:solidFill>
                <a:latin typeface="Arial"/>
                <a:ea typeface="+mn-ea"/>
                <a:cs typeface="Arial"/>
              </a:defRPr>
            </a:lvl1pPr>
            <a:lvl2pPr marL="1056623" indent="-406394" algn="l" defTabSz="650230" rtl="0" eaLnBrk="1" latinLnBrk="0" hangingPunct="1">
              <a:spcBef>
                <a:spcPct val="20000"/>
              </a:spcBef>
              <a:buFont typeface="Arial"/>
              <a:buChar char="–"/>
              <a:defRPr sz="3982" kern="1200">
                <a:solidFill>
                  <a:schemeClr val="tx1"/>
                </a:solidFill>
                <a:latin typeface="+mn-lt"/>
                <a:ea typeface="+mn-ea"/>
                <a:cs typeface="+mn-cs"/>
              </a:defRPr>
            </a:lvl2pPr>
            <a:lvl3pPr marL="1625575" indent="-325115" algn="l" defTabSz="650230" rtl="0" eaLnBrk="1" latinLnBrk="0" hangingPunct="1">
              <a:spcBef>
                <a:spcPct val="20000"/>
              </a:spcBef>
              <a:buFont typeface="Arial"/>
              <a:buChar char="•"/>
              <a:defRPr sz="3413" kern="1200">
                <a:solidFill>
                  <a:schemeClr val="tx1"/>
                </a:solidFill>
                <a:latin typeface="+mn-lt"/>
                <a:ea typeface="+mn-ea"/>
                <a:cs typeface="+mn-cs"/>
              </a:defRPr>
            </a:lvl3pPr>
            <a:lvl4pPr marL="2275804" indent="-325115" algn="l" defTabSz="650230" rtl="0" eaLnBrk="1" latinLnBrk="0" hangingPunct="1">
              <a:spcBef>
                <a:spcPct val="20000"/>
              </a:spcBef>
              <a:buFont typeface="Arial"/>
              <a:buChar char="–"/>
              <a:defRPr sz="2844" kern="1200">
                <a:solidFill>
                  <a:schemeClr val="tx1"/>
                </a:solidFill>
                <a:latin typeface="+mn-lt"/>
                <a:ea typeface="+mn-ea"/>
                <a:cs typeface="+mn-cs"/>
              </a:defRPr>
            </a:lvl4pPr>
            <a:lvl5pPr marL="2926034" indent="-325115" algn="l" defTabSz="650230" rtl="0" eaLnBrk="1" latinLnBrk="0" hangingPunct="1">
              <a:spcBef>
                <a:spcPct val="20000"/>
              </a:spcBef>
              <a:buFont typeface="Arial"/>
              <a:buChar char="»"/>
              <a:defRPr sz="2844" kern="1200">
                <a:solidFill>
                  <a:schemeClr val="tx1"/>
                </a:solidFill>
                <a:latin typeface="+mn-lt"/>
                <a:ea typeface="+mn-ea"/>
                <a:cs typeface="+mn-cs"/>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a:lstStyle>
          <a:p>
            <a:r>
              <a:rPr lang="en-US" sz="3000" dirty="0">
                <a:solidFill>
                  <a:schemeClr val="accent1"/>
                </a:solidFill>
              </a:rPr>
              <a:t>L’OBIETTIVO INDIVIDUATO DALL’ IST. SUP. SANITA` (2/2)</a:t>
            </a:r>
          </a:p>
        </p:txBody>
      </p:sp>
      <p:pic>
        <p:nvPicPr>
          <p:cNvPr id="7" name="Picture 6"/>
          <p:cNvPicPr>
            <a:picLocks noChangeAspect="1"/>
          </p:cNvPicPr>
          <p:nvPr/>
        </p:nvPicPr>
        <p:blipFill>
          <a:blip r:embed="rId6"/>
          <a:stretch>
            <a:fillRect/>
          </a:stretch>
        </p:blipFill>
        <p:spPr>
          <a:xfrm>
            <a:off x="898359" y="7134979"/>
            <a:ext cx="3823703" cy="1472864"/>
          </a:xfrm>
          <a:prstGeom prst="rect">
            <a:avLst/>
          </a:prstGeom>
        </p:spPr>
      </p:pic>
    </p:spTree>
    <p:extLst>
      <p:ext uri="{BB962C8B-B14F-4D97-AF65-F5344CB8AC3E}">
        <p14:creationId xmlns:p14="http://schemas.microsoft.com/office/powerpoint/2010/main" val="2366104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23083" y="152400"/>
            <a:ext cx="9742938" cy="914400"/>
          </a:xfrm>
          <a:solidFill>
            <a:schemeClr val="bg1"/>
          </a:solidFill>
        </p:spPr>
        <p:txBody>
          <a:bodyPr/>
          <a:lstStyle/>
          <a:p>
            <a:r>
              <a:rPr lang="en-US" sz="2700" dirty="0">
                <a:solidFill>
                  <a:schemeClr val="accent1"/>
                </a:solidFill>
              </a:rPr>
              <a:t>IL PROGETTO SILVER</a:t>
            </a:r>
          </a:p>
        </p:txBody>
      </p:sp>
      <p:sp>
        <p:nvSpPr>
          <p:cNvPr id="5" name="Rectangle 4"/>
          <p:cNvSpPr/>
          <p:nvPr/>
        </p:nvSpPr>
        <p:spPr>
          <a:xfrm>
            <a:off x="547051" y="1178945"/>
            <a:ext cx="11707317" cy="7811369"/>
          </a:xfrm>
          <a:prstGeom prst="rect">
            <a:avLst/>
          </a:prstGeom>
        </p:spPr>
        <p:txBody>
          <a:bodyPr wrap="square">
            <a:spAutoFit/>
          </a:bodyPr>
          <a:lstStyle/>
          <a:p>
            <a:pPr marL="243836" lvl="1" indent="-243836" algn="l" defTabSz="650230" rtl="0">
              <a:spcBef>
                <a:spcPct val="20000"/>
              </a:spcBef>
              <a:buClr>
                <a:schemeClr val="accent1"/>
              </a:buClr>
              <a:buFont typeface="Wingdings" charset="2"/>
              <a:buChar char=""/>
            </a:pPr>
            <a:r>
              <a:rPr lang="it-IT" sz="2200" kern="1200" dirty="0">
                <a:solidFill>
                  <a:schemeClr val="tx1"/>
                </a:solidFill>
                <a:latin typeface="Arial"/>
                <a:cs typeface="Arial"/>
              </a:rPr>
              <a:t> Nel 2014 LFoundry ha partecipato ad un progetto  finanziato in ambito Europeo da ENIAC JU e denominato “</a:t>
            </a:r>
            <a:r>
              <a:rPr lang="it-IT" sz="2200" b="1" kern="1200" dirty="0">
                <a:solidFill>
                  <a:schemeClr val="tx1"/>
                </a:solidFill>
                <a:latin typeface="Arial"/>
                <a:cs typeface="Arial"/>
              </a:rPr>
              <a:t>SILVER</a:t>
            </a:r>
            <a:r>
              <a:rPr lang="it-IT" sz="2200" kern="1200" dirty="0">
                <a:solidFill>
                  <a:schemeClr val="tx1"/>
                </a:solidFill>
                <a:latin typeface="Arial"/>
                <a:cs typeface="Arial"/>
              </a:rPr>
              <a:t>” (</a:t>
            </a:r>
            <a:r>
              <a:rPr lang="it-IT" sz="2200" kern="1200" dirty="0" err="1">
                <a:solidFill>
                  <a:schemeClr val="tx1"/>
                </a:solidFill>
                <a:latin typeface="Arial"/>
                <a:cs typeface="Arial"/>
              </a:rPr>
              <a:t>Semiconductor</a:t>
            </a:r>
            <a:r>
              <a:rPr lang="it-IT" sz="2200" kern="1200" dirty="0">
                <a:solidFill>
                  <a:schemeClr val="tx1"/>
                </a:solidFill>
                <a:latin typeface="Arial"/>
                <a:cs typeface="Arial"/>
              </a:rPr>
              <a:t> Industry </a:t>
            </a:r>
            <a:r>
              <a:rPr lang="it-IT" sz="2200" kern="1200" dirty="0" err="1">
                <a:solidFill>
                  <a:schemeClr val="tx1"/>
                </a:solidFill>
                <a:latin typeface="Arial"/>
                <a:cs typeface="Arial"/>
              </a:rPr>
              <a:t>Leading</a:t>
            </a:r>
            <a:r>
              <a:rPr lang="it-IT" sz="2200" kern="1200" dirty="0">
                <a:solidFill>
                  <a:schemeClr val="tx1"/>
                </a:solidFill>
                <a:latin typeface="Arial"/>
                <a:cs typeface="Arial"/>
              </a:rPr>
              <a:t> </a:t>
            </a:r>
            <a:r>
              <a:rPr lang="it-IT" sz="2200" kern="1200" dirty="0" err="1">
                <a:solidFill>
                  <a:schemeClr val="tx1"/>
                </a:solidFill>
                <a:latin typeface="Arial"/>
                <a:cs typeface="Arial"/>
              </a:rPr>
              <a:t>Valid</a:t>
            </a:r>
            <a:r>
              <a:rPr lang="it-IT" sz="2200" kern="1200" dirty="0">
                <a:solidFill>
                  <a:schemeClr val="tx1"/>
                </a:solidFill>
                <a:latin typeface="Arial"/>
                <a:cs typeface="Arial"/>
              </a:rPr>
              <a:t> Energy Recovery), in collaborazione con societa’ di elettronica , semiconduttori e centri di ricerca all’interno del quale LFOUNDRY ha coordinato il Work Package 6, finalizzato ad identificare soluzioni impiantistiche di riduzione del consumo di acqua, di produzione Rifiuti ed Acque di Scarto. </a:t>
            </a:r>
          </a:p>
          <a:p>
            <a:pPr marL="243836" lvl="1" indent="-243836" algn="l" defTabSz="650230" rtl="0">
              <a:spcBef>
                <a:spcPct val="20000"/>
              </a:spcBef>
              <a:buClr>
                <a:schemeClr val="accent1"/>
              </a:buClr>
              <a:buFont typeface="Wingdings" charset="2"/>
              <a:buChar char=""/>
            </a:pPr>
            <a:r>
              <a:rPr lang="it-IT" sz="2200" kern="1200" dirty="0">
                <a:solidFill>
                  <a:schemeClr val="tx1"/>
                </a:solidFill>
                <a:latin typeface="Arial"/>
                <a:cs typeface="Arial"/>
              </a:rPr>
              <a:t>L’attenzione si è soffermata sul TMAH sostanza non normata dal punto di vista degli scarichi in ricettore idrico, LFoundry si è avvalsa del supporto dell’ Università dell’Aquila per la ricerca scientifica e le prove di laboratorio volte a dimostrare la fattibilità tecnica delle soluzioni identificate.</a:t>
            </a:r>
          </a:p>
          <a:p>
            <a:pPr marL="243836" lvl="1" indent="-243836" algn="l" defTabSz="650230" rtl="0">
              <a:spcBef>
                <a:spcPct val="20000"/>
              </a:spcBef>
              <a:buClr>
                <a:schemeClr val="accent1"/>
              </a:buClr>
              <a:buFont typeface="Wingdings" charset="2"/>
              <a:buChar char=""/>
            </a:pPr>
            <a:r>
              <a:rPr lang="it-IT" sz="2200" kern="1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LF</a:t>
            </a:r>
            <a:r>
              <a:rPr lang="it-IT" sz="2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oundry ha installato presso il proprio sito un </a:t>
            </a:r>
            <a:r>
              <a:rPr lang="it-IT" sz="22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impianto pilota </a:t>
            </a:r>
            <a:r>
              <a:rPr lang="it-IT" sz="2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di </a:t>
            </a:r>
            <a:r>
              <a:rPr lang="it-IT" sz="2200" u="sng"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ultrafiltrazione ed osmosi inversa</a:t>
            </a:r>
            <a:r>
              <a:rPr lang="it-IT" sz="2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collegato senza soluzione di continuità a valle dello stabilimento ed a monte dell’attuale impianto  di trattamento dei reflui contenenti TMAH. Tale modalità ha permesso di valutare le prestazioni del suddetto impianto, senza modificare i flussi ed i processi di gestione del TMAH. </a:t>
            </a:r>
          </a:p>
          <a:p>
            <a:pPr marL="243836" lvl="1" indent="-243836" algn="l" defTabSz="650230" rtl="0">
              <a:spcBef>
                <a:spcPct val="20000"/>
              </a:spcBef>
              <a:buClr>
                <a:schemeClr val="accent1"/>
              </a:buClr>
              <a:buFont typeface="Wingdings" charset="2"/>
              <a:buChar char=""/>
            </a:pPr>
            <a:r>
              <a:rPr lang="it-IT" sz="2200" kern="1200" dirty="0">
                <a:solidFill>
                  <a:schemeClr val="tx1"/>
                </a:solidFill>
                <a:latin typeface="Arial"/>
                <a:cs typeface="Arial"/>
              </a:rPr>
              <a:t>La cooperazione con l'università ha consentito di condurre  prove di degradazione biologica del concentrato UF/RO finalizzate </a:t>
            </a:r>
            <a:r>
              <a:rPr lang="it-IT" sz="2200" u="sng" kern="1200" dirty="0">
                <a:solidFill>
                  <a:schemeClr val="tx1"/>
                </a:solidFill>
                <a:latin typeface="Arial"/>
                <a:cs typeface="Arial"/>
              </a:rPr>
              <a:t>a simulare </a:t>
            </a:r>
            <a:r>
              <a:rPr lang="it-IT" sz="2200" kern="1200" dirty="0">
                <a:solidFill>
                  <a:schemeClr val="tx1"/>
                </a:solidFill>
                <a:latin typeface="Arial"/>
                <a:cs typeface="Arial"/>
              </a:rPr>
              <a:t>l’alimentazione </a:t>
            </a:r>
            <a:r>
              <a:rPr lang="it-IT" sz="2200" kern="1200">
                <a:solidFill>
                  <a:schemeClr val="tx1"/>
                </a:solidFill>
                <a:latin typeface="Arial"/>
                <a:cs typeface="Arial"/>
              </a:rPr>
              <a:t>dell’ impianto </a:t>
            </a:r>
            <a:r>
              <a:rPr lang="it-IT" sz="2200" kern="1200" dirty="0">
                <a:solidFill>
                  <a:schemeClr val="tx1"/>
                </a:solidFill>
                <a:latin typeface="Arial"/>
                <a:cs typeface="Arial"/>
              </a:rPr>
              <a:t>biologico di LFoundry con detto concentrato  Tenendo sotto controllo i principali parametri (TMAH, azoto ammoniacale, anioni, pH e l’eco-tossicità` su </a:t>
            </a:r>
            <a:r>
              <a:rPr lang="it-IT" sz="2200" kern="1200" dirty="0" err="1">
                <a:solidFill>
                  <a:schemeClr val="tx1"/>
                </a:solidFill>
                <a:latin typeface="Arial"/>
                <a:cs typeface="Arial"/>
              </a:rPr>
              <a:t>Daphnia</a:t>
            </a:r>
            <a:r>
              <a:rPr lang="it-IT" sz="2200" kern="1200" dirty="0">
                <a:solidFill>
                  <a:schemeClr val="tx1"/>
                </a:solidFill>
                <a:latin typeface="Arial"/>
                <a:cs typeface="Arial"/>
              </a:rPr>
              <a:t> Magna) con risultati pienamente in controllo tali prove hanno dimostrato la degradazione aerobica.</a:t>
            </a:r>
          </a:p>
          <a:p>
            <a:pPr marL="243836" lvl="1" indent="-243836" algn="l" defTabSz="650230" rtl="0">
              <a:spcBef>
                <a:spcPct val="20000"/>
              </a:spcBef>
              <a:buClr>
                <a:schemeClr val="accent1"/>
              </a:buClr>
              <a:buFont typeface="Wingdings" charset="2"/>
              <a:buChar char=""/>
            </a:pPr>
            <a:r>
              <a:rPr lang="it-IT" sz="2200" u="sng" kern="1200" dirty="0">
                <a:solidFill>
                  <a:schemeClr val="tx1"/>
                </a:solidFill>
                <a:latin typeface="Arial"/>
                <a:cs typeface="Arial"/>
              </a:rPr>
              <a:t>La diversità in termini di   classificazione degli impianti </a:t>
            </a:r>
            <a:r>
              <a:rPr lang="it-IT" sz="2200" kern="1200" dirty="0">
                <a:solidFill>
                  <a:schemeClr val="tx1"/>
                </a:solidFill>
                <a:latin typeface="Arial"/>
                <a:cs typeface="Arial"/>
              </a:rPr>
              <a:t>tra il pilota e l’attuale impianto di trattamento del TMAH trattamento rifiuti)  a monte e l’ impianto  biologico aziendale a valle (trattamento acque) ha comportato l’interruzione della sperimentazione in ambito Silver.</a:t>
            </a:r>
            <a:endParaRPr lang="en-US" sz="2400" kern="1200" dirty="0">
              <a:solidFill>
                <a:schemeClr val="tx1"/>
              </a:solidFill>
              <a:latin typeface="Arial"/>
              <a:cs typeface="Arial"/>
            </a:endParaRPr>
          </a:p>
        </p:txBody>
      </p:sp>
    </p:spTree>
    <p:extLst>
      <p:ext uri="{BB962C8B-B14F-4D97-AF65-F5344CB8AC3E}">
        <p14:creationId xmlns:p14="http://schemas.microsoft.com/office/powerpoint/2010/main" val="2244693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23083" y="152400"/>
            <a:ext cx="9742938" cy="914400"/>
          </a:xfrm>
          <a:solidFill>
            <a:schemeClr val="bg1"/>
          </a:solidFill>
        </p:spPr>
        <p:txBody>
          <a:bodyPr/>
          <a:lstStyle/>
          <a:p>
            <a:r>
              <a:rPr lang="en-US" sz="2700" dirty="0">
                <a:solidFill>
                  <a:schemeClr val="accent1">
                    <a:lumMod val="75000"/>
                  </a:schemeClr>
                </a:solidFill>
              </a:rPr>
              <a:t>Il PROGETTO LIFE BITMAPS</a:t>
            </a:r>
          </a:p>
        </p:txBody>
      </p:sp>
      <p:sp>
        <p:nvSpPr>
          <p:cNvPr id="3" name="AutoShape 2" descr="Risultati immagini per disegni fabbrica emissioni"/>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789325" y="1355678"/>
            <a:ext cx="8418175" cy="954107"/>
          </a:xfrm>
          <a:prstGeom prst="rect">
            <a:avLst/>
          </a:prstGeom>
        </p:spPr>
        <p:txBody>
          <a:bodyPr wrap="square">
            <a:spAutoFit/>
          </a:bodyPr>
          <a:lstStyle/>
          <a:p>
            <a:pPr algn="l" rtl="0"/>
            <a:r>
              <a:rPr lang="en-US" sz="2800" i="1" dirty="0"/>
              <a:t>“Pilot technology for aerobic </a:t>
            </a:r>
            <a:r>
              <a:rPr lang="en-US" sz="2800" b="1" i="1" dirty="0"/>
              <a:t>Bi</a:t>
            </a:r>
            <a:r>
              <a:rPr lang="en-US" sz="2800" i="1" dirty="0"/>
              <a:t>odegradation of spent </a:t>
            </a:r>
            <a:r>
              <a:rPr lang="en-US" sz="2800" b="1" i="1" dirty="0"/>
              <a:t>TMA</a:t>
            </a:r>
            <a:r>
              <a:rPr lang="en-US" sz="2800" i="1" dirty="0"/>
              <a:t>H </a:t>
            </a:r>
            <a:r>
              <a:rPr lang="en-US" sz="2800" b="1" i="1" dirty="0"/>
              <a:t>P</a:t>
            </a:r>
            <a:r>
              <a:rPr lang="en-US" sz="2800" i="1" dirty="0"/>
              <a:t>hotoresist </a:t>
            </a:r>
            <a:r>
              <a:rPr lang="en-US" sz="2800" b="1" i="1" dirty="0"/>
              <a:t>s</a:t>
            </a:r>
            <a:r>
              <a:rPr lang="en-US" sz="2800" i="1" dirty="0"/>
              <a:t>olution in Semiconductor industries”</a:t>
            </a:r>
          </a:p>
        </p:txBody>
      </p:sp>
      <p:pic>
        <p:nvPicPr>
          <p:cNvPr id="9" name="Picture 8"/>
          <p:cNvPicPr>
            <a:picLocks noChangeAspect="1"/>
          </p:cNvPicPr>
          <p:nvPr/>
        </p:nvPicPr>
        <p:blipFill>
          <a:blip r:embed="rId2"/>
          <a:stretch>
            <a:fillRect/>
          </a:stretch>
        </p:blipFill>
        <p:spPr>
          <a:xfrm>
            <a:off x="789325" y="2425172"/>
            <a:ext cx="6479438" cy="3510636"/>
          </a:xfrm>
          <a:prstGeom prst="rect">
            <a:avLst/>
          </a:prstGeom>
        </p:spPr>
      </p:pic>
      <p:sp>
        <p:nvSpPr>
          <p:cNvPr id="11" name="Rectangle 10"/>
          <p:cNvSpPr/>
          <p:nvPr/>
        </p:nvSpPr>
        <p:spPr>
          <a:xfrm>
            <a:off x="7896274" y="7320378"/>
            <a:ext cx="4358296" cy="954107"/>
          </a:xfrm>
          <a:prstGeom prst="rect">
            <a:avLst/>
          </a:prstGeom>
        </p:spPr>
        <p:txBody>
          <a:bodyPr wrap="square">
            <a:spAutoFit/>
          </a:bodyPr>
          <a:lstStyle/>
          <a:p>
            <a:pPr rtl="0"/>
            <a:r>
              <a:rPr lang="en-US" sz="2800" dirty="0"/>
              <a:t>Il </a:t>
            </a:r>
            <a:r>
              <a:rPr lang="en-US" sz="2800" dirty="0" err="1"/>
              <a:t>Sito</a:t>
            </a:r>
            <a:r>
              <a:rPr lang="en-US" sz="2800" dirty="0"/>
              <a:t>:</a:t>
            </a:r>
          </a:p>
          <a:p>
            <a:pPr algn="l" rtl="0"/>
            <a:r>
              <a:rPr lang="en-US" sz="2800" dirty="0">
                <a:hlinkClick r:id="rId3"/>
              </a:rPr>
              <a:t>http://www.lifebitmaps.eu/</a:t>
            </a:r>
            <a:endParaRPr lang="en-US" i="1" dirty="0"/>
          </a:p>
        </p:txBody>
      </p:sp>
      <p:sp>
        <p:nvSpPr>
          <p:cNvPr id="12" name="Rectangle 11"/>
          <p:cNvSpPr/>
          <p:nvPr/>
        </p:nvSpPr>
        <p:spPr>
          <a:xfrm>
            <a:off x="9351967" y="2340456"/>
            <a:ext cx="2124707" cy="523220"/>
          </a:xfrm>
          <a:prstGeom prst="rect">
            <a:avLst/>
          </a:prstGeom>
        </p:spPr>
        <p:txBody>
          <a:bodyPr wrap="square">
            <a:spAutoFit/>
          </a:bodyPr>
          <a:lstStyle/>
          <a:p>
            <a:pPr algn="l" rtl="0"/>
            <a:r>
              <a:rPr lang="en-US" sz="2800" dirty="0"/>
              <a:t>I Partners:</a:t>
            </a:r>
            <a:endParaRPr lang="en-US" i="1" dirty="0"/>
          </a:p>
        </p:txBody>
      </p:sp>
      <p:pic>
        <p:nvPicPr>
          <p:cNvPr id="4" name="Picture 3"/>
          <p:cNvPicPr>
            <a:picLocks noChangeAspect="1"/>
          </p:cNvPicPr>
          <p:nvPr/>
        </p:nvPicPr>
        <p:blipFill>
          <a:blip r:embed="rId4"/>
          <a:stretch>
            <a:fillRect/>
          </a:stretch>
        </p:blipFill>
        <p:spPr>
          <a:xfrm>
            <a:off x="789325" y="6051196"/>
            <a:ext cx="6479438" cy="3231785"/>
          </a:xfrm>
          <a:prstGeom prst="rect">
            <a:avLst/>
          </a:prstGeom>
        </p:spPr>
      </p:pic>
      <p:pic>
        <p:nvPicPr>
          <p:cNvPr id="6" name="Picture 5"/>
          <p:cNvPicPr>
            <a:picLocks noChangeAspect="1"/>
          </p:cNvPicPr>
          <p:nvPr/>
        </p:nvPicPr>
        <p:blipFill>
          <a:blip r:embed="rId5"/>
          <a:stretch>
            <a:fillRect/>
          </a:stretch>
        </p:blipFill>
        <p:spPr>
          <a:xfrm>
            <a:off x="9207500" y="253882"/>
            <a:ext cx="2771775" cy="723900"/>
          </a:xfrm>
          <a:prstGeom prst="rect">
            <a:avLst/>
          </a:prstGeom>
        </p:spPr>
      </p:pic>
      <p:pic>
        <p:nvPicPr>
          <p:cNvPr id="14" name="Picture 3" descr="Università degli Studi de L'Aquila">
            <a:hlinkClick r:id="rId3"/>
            <a:extLst>
              <a:ext uri="{FF2B5EF4-FFF2-40B4-BE49-F238E27FC236}">
                <a16:creationId xmlns:a16="http://schemas.microsoft.com/office/drawing/2014/main" id="{AFDCF83E-9FDD-45D8-BBD7-A272F9AD1F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84456" y="3021531"/>
            <a:ext cx="2384435" cy="9714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5" name="Picture 5" descr="BFC Sistemi">
            <a:hlinkClick r:id="rId3"/>
            <a:extLst>
              <a:ext uri="{FF2B5EF4-FFF2-40B4-BE49-F238E27FC236}">
                <a16:creationId xmlns:a16="http://schemas.microsoft.com/office/drawing/2014/main" id="{EB9EA1BA-F26E-4A45-A26B-D3B00E26D8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5665" y="3035632"/>
            <a:ext cx="2335308" cy="95142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22698228-63A7-4E84-869E-3B8F07368D0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57719" y="4513108"/>
            <a:ext cx="1120188" cy="1120188"/>
          </a:xfrm>
          <a:prstGeom prst="rect">
            <a:avLst/>
          </a:prstGeom>
        </p:spPr>
      </p:pic>
      <p:cxnSp>
        <p:nvCxnSpPr>
          <p:cNvPr id="17" name="Straight Connector 16">
            <a:extLst>
              <a:ext uri="{FF2B5EF4-FFF2-40B4-BE49-F238E27FC236}">
                <a16:creationId xmlns:a16="http://schemas.microsoft.com/office/drawing/2014/main" id="{CE359AC7-1123-4499-9D17-23E5D1FB8B43}"/>
              </a:ext>
            </a:extLst>
          </p:cNvPr>
          <p:cNvCxnSpPr>
            <a:cxnSpLocks/>
          </p:cNvCxnSpPr>
          <p:nvPr/>
        </p:nvCxnSpPr>
        <p:spPr>
          <a:xfrm>
            <a:off x="8743319" y="3996867"/>
            <a:ext cx="1323810" cy="784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85C983AB-26E5-4C00-AFF8-3BDFD97561A9}"/>
              </a:ext>
            </a:extLst>
          </p:cNvPr>
          <p:cNvCxnSpPr>
            <a:cxnSpLocks/>
          </p:cNvCxnSpPr>
          <p:nvPr/>
        </p:nvCxnSpPr>
        <p:spPr>
          <a:xfrm flipV="1">
            <a:off x="9383892" y="5060243"/>
            <a:ext cx="874329" cy="963287"/>
          </a:xfrm>
          <a:prstGeom prst="line">
            <a:avLst/>
          </a:prstGeom>
          <a:ln>
            <a:solidFill>
              <a:srgbClr val="F57F3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021AD327-B2B7-43A3-9612-69C5479F673C}"/>
              </a:ext>
            </a:extLst>
          </p:cNvPr>
          <p:cNvCxnSpPr>
            <a:cxnSpLocks/>
          </p:cNvCxnSpPr>
          <p:nvPr/>
        </p:nvCxnSpPr>
        <p:spPr>
          <a:xfrm flipV="1">
            <a:off x="10232292" y="3996867"/>
            <a:ext cx="994508" cy="1025709"/>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1A6B22EC-B95E-4EA3-A563-B3F72F7E9E10}"/>
              </a:ext>
            </a:extLst>
          </p:cNvPr>
          <p:cNvCxnSpPr>
            <a:cxnSpLocks/>
          </p:cNvCxnSpPr>
          <p:nvPr/>
        </p:nvCxnSpPr>
        <p:spPr>
          <a:xfrm>
            <a:off x="10258221" y="5022575"/>
            <a:ext cx="1094259" cy="117517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21" name="Graphic 5">
            <a:extLst>
              <a:ext uri="{FF2B5EF4-FFF2-40B4-BE49-F238E27FC236}">
                <a16:creationId xmlns:a16="http://schemas.microsoft.com/office/drawing/2014/main" id="{423732D8-2D58-4A33-9729-CECEF9BFF92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091774" y="6197745"/>
            <a:ext cx="1574247" cy="667580"/>
          </a:xfrm>
          <a:prstGeom prst="rect">
            <a:avLst/>
          </a:prstGeom>
        </p:spPr>
      </p:pic>
      <p:pic>
        <p:nvPicPr>
          <p:cNvPr id="33" name="Immagine 5">
            <a:extLst>
              <a:ext uri="{FF2B5EF4-FFF2-40B4-BE49-F238E27FC236}">
                <a16:creationId xmlns:a16="http://schemas.microsoft.com/office/drawing/2014/main" id="{3E48C346-9B38-4082-959F-0D04769FD826}"/>
              </a:ext>
            </a:extLst>
          </p:cNvPr>
          <p:cNvPicPr/>
          <p:nvPr/>
        </p:nvPicPr>
        <p:blipFill rotWithShape="1">
          <a:blip r:embed="rId11" cstate="print">
            <a:extLst>
              <a:ext uri="{28A0092B-C50C-407E-A947-70E740481C1C}">
                <a14:useLocalDpi xmlns:a14="http://schemas.microsoft.com/office/drawing/2010/main" val="0"/>
              </a:ext>
            </a:extLst>
          </a:blip>
          <a:srcRect t="-9765" r="33308" b="-1"/>
          <a:stretch/>
        </p:blipFill>
        <p:spPr bwMode="auto">
          <a:xfrm>
            <a:off x="7573156" y="6079376"/>
            <a:ext cx="2335308" cy="61928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84026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37608" y="285750"/>
            <a:ext cx="9742938" cy="914400"/>
          </a:xfrm>
          <a:solidFill>
            <a:schemeClr val="bg1"/>
          </a:solidFill>
        </p:spPr>
        <p:txBody>
          <a:bodyPr/>
          <a:lstStyle/>
          <a:p>
            <a:r>
              <a:rPr lang="en-US" sz="3200" dirty="0">
                <a:solidFill>
                  <a:schemeClr val="accent1"/>
                </a:solidFill>
              </a:rPr>
              <a:t>IL PIANO DI LAVORO DEL PROGETTO</a:t>
            </a:r>
          </a:p>
        </p:txBody>
      </p:sp>
      <p:pic>
        <p:nvPicPr>
          <p:cNvPr id="5" name="Picture 4">
            <a:extLst>
              <a:ext uri="{FF2B5EF4-FFF2-40B4-BE49-F238E27FC236}">
                <a16:creationId xmlns:a16="http://schemas.microsoft.com/office/drawing/2014/main" id="{1589EE07-D6B6-4A6D-9B6B-F13D5550555E}"/>
              </a:ext>
            </a:extLst>
          </p:cNvPr>
          <p:cNvPicPr>
            <a:picLocks noChangeAspect="1"/>
          </p:cNvPicPr>
          <p:nvPr/>
        </p:nvPicPr>
        <p:blipFill>
          <a:blip r:embed="rId2"/>
          <a:stretch>
            <a:fillRect/>
          </a:stretch>
        </p:blipFill>
        <p:spPr>
          <a:xfrm>
            <a:off x="866774" y="1550361"/>
            <a:ext cx="11128709" cy="7460290"/>
          </a:xfrm>
          <a:prstGeom prst="rect">
            <a:avLst/>
          </a:prstGeom>
        </p:spPr>
      </p:pic>
    </p:spTree>
    <p:extLst>
      <p:ext uri="{BB962C8B-B14F-4D97-AF65-F5344CB8AC3E}">
        <p14:creationId xmlns:p14="http://schemas.microsoft.com/office/powerpoint/2010/main" val="48810452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4_L_FOUNDRY_ppt_EX">
  <a:themeElements>
    <a:clrScheme name="Benutzerdefiniert 1">
      <a:dk1>
        <a:srgbClr val="000000"/>
      </a:dk1>
      <a:lt1>
        <a:srgbClr val="FFFFFF"/>
      </a:lt1>
      <a:dk2>
        <a:srgbClr val="D2D3D4"/>
      </a:dk2>
      <a:lt2>
        <a:srgbClr val="FFFFFF"/>
      </a:lt2>
      <a:accent1>
        <a:srgbClr val="223D97"/>
      </a:accent1>
      <a:accent2>
        <a:srgbClr val="223D97"/>
      </a:accent2>
      <a:accent3>
        <a:srgbClr val="223D97"/>
      </a:accent3>
      <a:accent4>
        <a:srgbClr val="288DBE"/>
      </a:accent4>
      <a:accent5>
        <a:srgbClr val="90C6E7"/>
      </a:accent5>
      <a:accent6>
        <a:srgbClr val="212222"/>
      </a:accent6>
      <a:hlink>
        <a:srgbClr val="FF3D97"/>
      </a:hlink>
      <a:folHlink>
        <a:srgbClr val="21222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F_new_confidential (003) [Read-Only]" id="{2428EDA5-6BB4-42AD-9C59-A48BB57E2D7E}" vid="{A8E77C44-EADD-4FE7-A3EF-FAE75E69A87E}"/>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1748</Words>
  <Application>Microsoft Office PowerPoint</Application>
  <PresentationFormat>Custom</PresentationFormat>
  <Paragraphs>103</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Unicode MS</vt:lpstr>
      <vt:lpstr>Avenir Roman</vt:lpstr>
      <vt:lpstr>Calibri</vt:lpstr>
      <vt:lpstr>Roboto</vt:lpstr>
      <vt:lpstr>Wingdings</vt:lpstr>
      <vt:lpstr>4_L_FOUNDRY_ppt_EX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LFoundry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Guglielmo Iuliano</dc:creator>
  <cp:keywords>LFoundry</cp:keywords>
  <cp:lastModifiedBy>Guglielmo Iuliano</cp:lastModifiedBy>
  <cp:revision>257</cp:revision>
  <cp:lastPrinted>2016-08-09T14:11:12Z</cp:lastPrinted>
  <dcterms:created xsi:type="dcterms:W3CDTF">2016-12-28T11:02:29Z</dcterms:created>
  <dcterms:modified xsi:type="dcterms:W3CDTF">2020-09-17T06:46:26Z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